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  <p:sldMasterId id="2147483703" r:id="rId2"/>
    <p:sldMasterId id="2147483715" r:id="rId3"/>
    <p:sldMasterId id="2147483719" r:id="rId4"/>
  </p:sldMasterIdLst>
  <p:sldIdLst>
    <p:sldId id="256" r:id="rId5"/>
    <p:sldId id="315" r:id="rId6"/>
    <p:sldId id="316" r:id="rId7"/>
    <p:sldId id="317" r:id="rId8"/>
    <p:sldId id="318" r:id="rId9"/>
    <p:sldId id="319" r:id="rId10"/>
    <p:sldId id="320" r:id="rId11"/>
    <p:sldId id="267" r:id="rId12"/>
    <p:sldId id="268" r:id="rId13"/>
    <p:sldId id="272" r:id="rId14"/>
    <p:sldId id="273" r:id="rId15"/>
    <p:sldId id="274" r:id="rId16"/>
    <p:sldId id="275" r:id="rId17"/>
    <p:sldId id="282" r:id="rId18"/>
    <p:sldId id="283" r:id="rId19"/>
    <p:sldId id="287" r:id="rId20"/>
    <p:sldId id="288" r:id="rId21"/>
    <p:sldId id="321" r:id="rId22"/>
    <p:sldId id="1488" r:id="rId23"/>
    <p:sldId id="1492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1493" r:id="rId35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86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etm.org.uk/%23https:/www.ncetm.org.uk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ncetm.org.uk/%23https:/www.ncetm.org.uk/" TargetMode="Externa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etm.org.uk/masterypd" TargetMode="Externa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etm.org.uk/" TargetMode="Externa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etm.org.uk/masterypd" TargetMode="Externa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76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6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079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023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350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826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639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41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49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G) - Network Collaborative Projec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DD892F0-43A9-44A6-9B1A-427B7D6FA3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" y="2571"/>
            <a:ext cx="12187427" cy="68554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967" y="1669004"/>
            <a:ext cx="11189069" cy="745726"/>
          </a:xfrm>
        </p:spPr>
        <p:txBody>
          <a:bodyPr>
            <a:noAutofit/>
          </a:bodyPr>
          <a:lstStyle>
            <a:lvl1pPr>
              <a:defRPr sz="4800" b="1">
                <a:solidFill>
                  <a:srgbClr val="58585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Insert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2432484"/>
            <a:ext cx="11207933" cy="514905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585858"/>
                </a:solidFill>
                <a:latin typeface="Century Gothic" panose="020B0502020202020204" pitchFamily="34" charset="0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Insert sub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703969-C5B6-43E4-8718-FD1620105F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7965" y="5841943"/>
            <a:ext cx="7789521" cy="365125"/>
          </a:xfrm>
        </p:spPr>
        <p:txBody>
          <a:bodyPr>
            <a:noAutofit/>
          </a:bodyPr>
          <a:lstStyle>
            <a:lvl1pPr marL="0" indent="0">
              <a:buNone/>
              <a:defRPr sz="1800" u="sng">
                <a:solidFill>
                  <a:srgbClr val="585858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name(s) here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54DF86-E0B2-4412-8576-ABD9034C8AFA}"/>
              </a:ext>
            </a:extLst>
          </p:cNvPr>
          <p:cNvSpPr/>
          <p:nvPr userDrawn="1"/>
        </p:nvSpPr>
        <p:spPr>
          <a:xfrm>
            <a:off x="4345757" y="6347473"/>
            <a:ext cx="4147212" cy="279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Arial"/>
                <a:hlinkClick r:id="rId3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CF752B-A56A-4195-B590-4D55B184F5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800" y="431468"/>
            <a:ext cx="2305236" cy="584144"/>
          </a:xfrm>
          <a:prstGeom prst="rect">
            <a:avLst/>
          </a:prstGeom>
        </p:spPr>
      </p:pic>
      <p:pic>
        <p:nvPicPr>
          <p:cNvPr id="10" name="Picture 9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3D16D025-5941-4102-92EF-0E68978C55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800" y="6015815"/>
            <a:ext cx="2324100" cy="5298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256B93-7C24-8540-5FA7-49EBB7B8213B}"/>
              </a:ext>
            </a:extLst>
          </p:cNvPr>
          <p:cNvSpPr/>
          <p:nvPr userDrawn="1"/>
        </p:nvSpPr>
        <p:spPr>
          <a:xfrm>
            <a:off x="437964" y="6347473"/>
            <a:ext cx="4143464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123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(G) PowerPoint Template Th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53692D-E8D9-43F7-B480-55D4AAAB00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" y="1286"/>
            <a:ext cx="12187767" cy="685542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895B9583-980A-4B66-AF67-ADDCBB955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967" y="683580"/>
            <a:ext cx="11316069" cy="483326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58585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Insert page header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1B9D28-CA62-F1A0-1F3E-2C97B0D50902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79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43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(G) - Network Collaborative Projec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F6660CD-606C-420C-B6FD-2B20D00AF3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967" y="683580"/>
            <a:ext cx="11316069" cy="483326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58585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Insert page header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76039"/>
            <a:ext cx="11316069" cy="4800924"/>
          </a:xfrm>
        </p:spPr>
        <p:txBody>
          <a:bodyPr/>
          <a:lstStyle>
            <a:lvl1pPr>
              <a:defRPr sz="2400">
                <a:solidFill>
                  <a:srgbClr val="585858"/>
                </a:solidFill>
                <a:latin typeface="+mn-lt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Insert copy here</a:t>
            </a:r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76826-E79A-F6AF-98CA-0F537A9DAA67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276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Aims Slide (G) - Network Collaborative Projec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F6660CD-606C-420C-B6FD-2B20D00AF3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76039"/>
            <a:ext cx="11316069" cy="4800924"/>
          </a:xfrm>
        </p:spPr>
        <p:txBody>
          <a:bodyPr/>
          <a:lstStyle>
            <a:lvl1pPr marL="457200" indent="-457200">
              <a:buClr>
                <a:srgbClr val="595959"/>
              </a:buClr>
              <a:buFont typeface="+mj-lt"/>
              <a:buAutoNum type="arabicPeriod"/>
              <a:defRPr sz="2400">
                <a:solidFill>
                  <a:srgbClr val="585858"/>
                </a:solidFill>
                <a:latin typeface="+mn-lt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Insert aim(s) here</a:t>
            </a:r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76826-E79A-F6AF-98CA-0F537A9DAA67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292286-6FAD-3EFB-DE24-BF4FA8641A4C}"/>
              </a:ext>
            </a:extLst>
          </p:cNvPr>
          <p:cNvSpPr txBox="1">
            <a:spLocks/>
          </p:cNvSpPr>
          <p:nvPr userDrawn="1"/>
        </p:nvSpPr>
        <p:spPr>
          <a:xfrm>
            <a:off x="437963" y="683580"/>
            <a:ext cx="11316069" cy="483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85858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Workshop aims</a:t>
            </a:r>
          </a:p>
        </p:txBody>
      </p:sp>
    </p:spTree>
    <p:extLst>
      <p:ext uri="{BB962C8B-B14F-4D97-AF65-F5344CB8AC3E}">
        <p14:creationId xmlns:p14="http://schemas.microsoft.com/office/powerpoint/2010/main" val="1947957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 Slide (G) - Network Collaborative Projec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F6660CD-606C-420C-B6FD-2B20D00AF3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911351"/>
            <a:ext cx="11316069" cy="3470274"/>
          </a:xfrm>
        </p:spPr>
        <p:txBody>
          <a:bodyPr/>
          <a:lstStyle>
            <a:lvl1pPr marL="457200" indent="-457200">
              <a:buClr>
                <a:srgbClr val="595959"/>
              </a:buClr>
              <a:buFont typeface="+mj-lt"/>
              <a:buAutoNum type="arabicPeriod"/>
              <a:defRPr sz="2400">
                <a:solidFill>
                  <a:srgbClr val="585858"/>
                </a:solidFill>
                <a:latin typeface="+mn-lt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Insert aim(s) here</a:t>
            </a:r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76826-E79A-F6AF-98CA-0F537A9DAA67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292286-6FAD-3EFB-DE24-BF4FA8641A4C}"/>
              </a:ext>
            </a:extLst>
          </p:cNvPr>
          <p:cNvSpPr txBox="1">
            <a:spLocks/>
          </p:cNvSpPr>
          <p:nvPr userDrawn="1"/>
        </p:nvSpPr>
        <p:spPr>
          <a:xfrm>
            <a:off x="437963" y="683580"/>
            <a:ext cx="11316069" cy="483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85858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Feedback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69F83-FA3A-76E1-36BA-BEB40EDA3185}"/>
              </a:ext>
            </a:extLst>
          </p:cNvPr>
          <p:cNvSpPr txBox="1"/>
          <p:nvPr userDrawn="1"/>
        </p:nvSpPr>
        <p:spPr>
          <a:xfrm>
            <a:off x="437963" y="1383435"/>
            <a:ext cx="6096000" cy="467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aims for this workshop were: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79655F-EC3B-4A94-D2F3-69D4E087A583}"/>
              </a:ext>
            </a:extLst>
          </p:cNvPr>
          <p:cNvSpPr txBox="1"/>
          <p:nvPr userDrawn="1"/>
        </p:nvSpPr>
        <p:spPr>
          <a:xfrm>
            <a:off x="437963" y="5465441"/>
            <a:ext cx="6096000" cy="467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Please share your feedback using this link: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D645CA-A5DF-6E09-B288-5414A5E26E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4125" y="5465763"/>
            <a:ext cx="5419907" cy="460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Link to be inserted by Operations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403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 Slide (G) - Network Collaborative Projec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F6660CD-606C-420C-B6FD-2B20D00AF3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83434"/>
            <a:ext cx="11316069" cy="4542703"/>
          </a:xfrm>
        </p:spPr>
        <p:txBody>
          <a:bodyPr/>
          <a:lstStyle>
            <a:lvl1pPr marL="342900" indent="-342900">
              <a:buClr>
                <a:srgbClr val="595959"/>
              </a:buClr>
              <a:buFont typeface="Arial" panose="020B0604020202020204" pitchFamily="34" charset="0"/>
              <a:buChar char="•"/>
              <a:defRPr sz="2400">
                <a:solidFill>
                  <a:srgbClr val="585858"/>
                </a:solidFill>
                <a:latin typeface="+mn-lt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Insert aim(s) here</a:t>
            </a:r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76826-E79A-F6AF-98CA-0F537A9DAA67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292286-6FAD-3EFB-DE24-BF4FA8641A4C}"/>
              </a:ext>
            </a:extLst>
          </p:cNvPr>
          <p:cNvSpPr txBox="1">
            <a:spLocks/>
          </p:cNvSpPr>
          <p:nvPr userDrawn="1"/>
        </p:nvSpPr>
        <p:spPr>
          <a:xfrm>
            <a:off x="437963" y="683580"/>
            <a:ext cx="11316069" cy="483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85858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848980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(G) - Network Collaborative Projec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CBECD398-E756-41FB-97EF-B2ADEBA792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2E47355-8B4E-F24F-2BC3-21BB221F13B6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2023/24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ncetm.org.uk</a:t>
            </a:r>
            <a:endParaRPr kumimoji="0" lang="en-GB" sz="1150" b="0" i="0" u="none" strike="noStrike" kern="1200" cap="none" spc="0" normalizeH="0" baseline="0" noProof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52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42129DB-7CCB-4DFF-A799-E554B53301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055" y="0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22301" y="476673"/>
            <a:ext cx="6049764" cy="648071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2" y="1268758"/>
            <a:ext cx="6062463" cy="115213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59467-41A6-455E-929A-E40D1059C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None/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A04C3-E93E-45FB-8B42-78A38976AF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03085" y="6248400"/>
            <a:ext cx="8544983" cy="4572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630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71551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016214" y="6500874"/>
            <a:ext cx="37487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</a:rPr>
              <a:t>© Crown Copyright 2017 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523034" y="6487841"/>
            <a:ext cx="37487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  <a:hlinkClick r:id="rId2"/>
              </a:rPr>
              <a:t>www.ncetm.org.uk/masterypd</a:t>
            </a: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</a:rPr>
              <a:t> 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0"/>
            <a:ext cx="12192000" cy="630000"/>
          </a:xfrm>
          <a:solidFill>
            <a:srgbClr val="82CBDD"/>
          </a:solidFill>
        </p:spPr>
        <p:txBody>
          <a:bodyPr lIns="180000" rIns="180000" anchor="ctr" anchorCtr="0"/>
          <a:lstStyle>
            <a:lvl1pPr algn="r">
              <a:defRPr sz="2800"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pPr lvl="0"/>
            <a:r>
              <a:rPr lang="en-US" dirty="0"/>
              <a:t>Short Segment Title – Steps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221617" y="6487840"/>
            <a:ext cx="37487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1500" dirty="0">
                <a:solidFill>
                  <a:schemeClr val="bg1">
                    <a:lumMod val="50000"/>
                  </a:schemeClr>
                </a:solidFill>
                <a:effectLst/>
                <a:latin typeface="Myriad Pro" charset="0"/>
              </a:rPr>
              <a:t>Autumn 2017 pilot</a:t>
            </a:r>
          </a:p>
        </p:txBody>
      </p:sp>
    </p:spTree>
    <p:extLst>
      <p:ext uri="{BB962C8B-B14F-4D97-AF65-F5344CB8AC3E}">
        <p14:creationId xmlns:p14="http://schemas.microsoft.com/office/powerpoint/2010/main" val="199935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Columns Slide (G) - Network Collaborative Projec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967" y="683580"/>
            <a:ext cx="11316069" cy="483326"/>
          </a:xfrm>
        </p:spPr>
        <p:txBody>
          <a:bodyPr>
            <a:noAutofit/>
          </a:bodyPr>
          <a:lstStyle>
            <a:lvl1pPr>
              <a:defRPr sz="2900" b="1">
                <a:solidFill>
                  <a:srgbClr val="585858"/>
                </a:solidFill>
              </a:defRPr>
            </a:lvl1pPr>
          </a:lstStyle>
          <a:p>
            <a:r>
              <a:rPr lang="en-US" dirty="0"/>
              <a:t>Insert page header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76039"/>
            <a:ext cx="5572135" cy="4800924"/>
          </a:xfrm>
        </p:spPr>
        <p:txBody>
          <a:bodyPr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0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 sz="16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Insert copy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9957C81-D3F2-4121-96A2-82BBEAD3A6C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81898" y="1373496"/>
            <a:ext cx="5572135" cy="4800924"/>
          </a:xfrm>
        </p:spPr>
        <p:txBody>
          <a:bodyPr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0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 sz="16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Insert copy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3388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(W) - Network Collaborative Projec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967" y="683580"/>
            <a:ext cx="11316069" cy="483326"/>
          </a:xfrm>
        </p:spPr>
        <p:txBody>
          <a:bodyPr>
            <a:noAutofit/>
          </a:bodyPr>
          <a:lstStyle>
            <a:lvl1pPr>
              <a:defRPr sz="2900" b="1"/>
            </a:lvl1pPr>
          </a:lstStyle>
          <a:p>
            <a:r>
              <a:rPr lang="en-US" dirty="0"/>
              <a:t>Insert page header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76039"/>
            <a:ext cx="11316069" cy="4800924"/>
          </a:xfrm>
        </p:spPr>
        <p:txBody>
          <a:bodyPr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0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 sz="16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Insert copy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830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582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lumns Slide (G) - Network Collaborative Projec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7967" y="683580"/>
            <a:ext cx="11316069" cy="483326"/>
          </a:xfrm>
        </p:spPr>
        <p:txBody>
          <a:bodyPr>
            <a:noAutofit/>
          </a:bodyPr>
          <a:lstStyle>
            <a:lvl1pPr>
              <a:defRPr sz="2900" b="1">
                <a:solidFill>
                  <a:srgbClr val="585858"/>
                </a:solidFill>
              </a:defRPr>
            </a:lvl1pPr>
          </a:lstStyle>
          <a:p>
            <a:r>
              <a:rPr lang="en-US" dirty="0"/>
              <a:t>Insert page header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7967" y="1376039"/>
            <a:ext cx="5572135" cy="4800924"/>
          </a:xfrm>
        </p:spPr>
        <p:txBody>
          <a:bodyPr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0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 sz="16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Insert copy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9957C81-D3F2-4121-96A2-82BBEAD3A6C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81898" y="1373496"/>
            <a:ext cx="5572135" cy="4800924"/>
          </a:xfrm>
        </p:spPr>
        <p:txBody>
          <a:bodyPr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000">
                <a:solidFill>
                  <a:srgbClr val="666666"/>
                </a:solidFill>
              </a:defRPr>
            </a:lvl2pPr>
            <a:lvl3pPr>
              <a:defRPr sz="1800">
                <a:solidFill>
                  <a:srgbClr val="666666"/>
                </a:solidFill>
              </a:defRPr>
            </a:lvl3pPr>
            <a:lvl4pPr>
              <a:defRPr sz="16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Insert copy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471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(W) - Network Collaborative Projec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141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42129DB-7CCB-4DFF-A799-E554B53301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055" y="0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22301" y="476673"/>
            <a:ext cx="6049764" cy="648071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2" y="1268758"/>
            <a:ext cx="6062463" cy="115213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59467-41A6-455E-929A-E40D1059C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None/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A04C3-E93E-45FB-8B42-78A38976AF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03085" y="6248400"/>
            <a:ext cx="8544983" cy="4572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489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340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511F86-0498-45AC-91EB-811F623B6D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388843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585858"/>
              </a:buClr>
              <a:buFont typeface="Arial" panose="020B0604020202020204" pitchFamily="34" charset="0"/>
              <a:buChar char="•"/>
              <a:defRPr sz="200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585858"/>
              </a:buClr>
              <a:buFont typeface="Arial" panose="020B0604020202020204" pitchFamily="34" charset="0"/>
              <a:buChar char="•"/>
              <a:defRPr sz="180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585858"/>
              </a:buClr>
              <a:buFont typeface="Arial" panose="020B0604020202020204" pitchFamily="34" charset="0"/>
              <a:buChar char="•"/>
              <a:defRPr sz="160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585858"/>
              </a:buClr>
              <a:buFont typeface="Arial" panose="020B0604020202020204" pitchFamily="34" charset="0"/>
              <a:buChar char="•"/>
              <a:defRPr sz="160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4B3B01-5D20-46B9-B2C9-7FD7F2BEA9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1515C61-0F49-4F5A-803B-A05DF82E1C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229D3AA-4483-4C24-8D12-A457557489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3256F-83C8-4422-BB4B-79DB90083B8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581673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39D9A-8B44-421F-82E0-5688E36905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729FEB22-335A-41BD-B17B-784C9EEF9A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785812D-06FB-4137-82DA-4C8636188B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35DD14D-38EC-424C-AF0C-03BA91A64C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Font typeface="Arial" panose="020B0604020202020204" pitchFamily="34" charset="0"/>
              <a:buNone/>
            </a:pPr>
            <a:endParaRPr lang="en-GB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D91F02-38ED-4B06-B867-E4F68C54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1635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8007C0-F29A-4315-965C-24C897F13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9080"/>
            <a:ext cx="10972800" cy="426170"/>
          </a:xfrm>
        </p:spPr>
        <p:txBody>
          <a:bodyPr/>
          <a:lstStyle>
            <a:lvl1pPr algn="l">
              <a:defRPr sz="2000" b="1">
                <a:solidFill>
                  <a:srgbClr val="58585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44954"/>
            <a:ext cx="10972800" cy="3560111"/>
          </a:xfrm>
        </p:spPr>
        <p:txBody>
          <a:bodyPr/>
          <a:lstStyle>
            <a:lvl1pPr marL="0" indent="0">
              <a:buNone/>
              <a:defRPr sz="3200">
                <a:solidFill>
                  <a:srgbClr val="585858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725144"/>
            <a:ext cx="10972800" cy="720080"/>
          </a:xfrm>
        </p:spPr>
        <p:txBody>
          <a:bodyPr/>
          <a:lstStyle>
            <a:lvl1pPr marL="0" indent="0">
              <a:buNone/>
              <a:defRPr sz="1400">
                <a:solidFill>
                  <a:srgbClr val="58585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AF0D3A-200E-48B8-9EF9-7859E1660C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CEB8E3-53AE-439B-9428-72B81BD3B8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8C543D-1B00-4E11-9615-CDD988110A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Font typeface="Arial" panose="020B0604020202020204" pitchFamily="34" charset="0"/>
              <a:buNone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313521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D10152-7721-41A0-A6C5-8721C8D0E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055" y="0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59467-41A6-455E-929A-E40D1059C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None/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A04C3-E93E-45FB-8B42-78A38976AF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03085" y="6248400"/>
            <a:ext cx="8544983" cy="4572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D0B289-4844-44AC-86A0-5AEEE34C6957}"/>
              </a:ext>
            </a:extLst>
          </p:cNvPr>
          <p:cNvSpPr txBox="1"/>
          <p:nvPr userDrawn="1"/>
        </p:nvSpPr>
        <p:spPr>
          <a:xfrm>
            <a:off x="623392" y="2348880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3600" b="1" noProof="0" dirty="0">
                <a:solidFill>
                  <a:schemeClr val="bg1"/>
                </a:solidFill>
              </a:rPr>
              <a:t>Thank you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49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(W) - Network Collaborative Pro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7A989-2CA7-4DA7-9952-45124F5CB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793" y="571988"/>
            <a:ext cx="11468683" cy="554943"/>
          </a:xfrm>
        </p:spPr>
        <p:txBody>
          <a:bodyPr anchor="t">
            <a:noAutofit/>
          </a:bodyPr>
          <a:lstStyle>
            <a:lvl1pPr>
              <a:defRPr sz="3200" b="1">
                <a:solidFill>
                  <a:srgbClr val="00628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Insert page header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F2CFF-DB70-41A9-947D-0C62D7E07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758" y="1335938"/>
            <a:ext cx="11443629" cy="462677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defRPr sz="1600">
                <a:solidFill>
                  <a:srgbClr val="00608C"/>
                </a:solidFill>
              </a:defRPr>
            </a:lvl2pPr>
            <a:lvl3pPr>
              <a:defRPr sz="1400">
                <a:solidFill>
                  <a:srgbClr val="00608C"/>
                </a:solidFill>
              </a:defRPr>
            </a:lvl3pPr>
            <a:lvl4pPr>
              <a:defRPr sz="1200">
                <a:solidFill>
                  <a:srgbClr val="00608C"/>
                </a:solidFill>
              </a:defRPr>
            </a:lvl4pPr>
            <a:lvl5pPr>
              <a:defRPr sz="1200">
                <a:solidFill>
                  <a:srgbClr val="00608C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8796EB-8958-4F5D-9435-11020714F1B0}"/>
              </a:ext>
            </a:extLst>
          </p:cNvPr>
          <p:cNvSpPr txBox="1"/>
          <p:nvPr userDrawn="1"/>
        </p:nvSpPr>
        <p:spPr>
          <a:xfrm>
            <a:off x="365762" y="6332979"/>
            <a:ext cx="6149183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50" b="0" i="0" dirty="0">
                <a:solidFill>
                  <a:srgbClr val="000000"/>
                </a:solidFill>
                <a:latin typeface="Arial"/>
                <a:cs typeface="Arial"/>
              </a:rPr>
              <a:t>Maths Hubs NCPs 2019/20 | Project</a:t>
            </a:r>
            <a:r>
              <a:rPr lang="en-GB" sz="1150" b="0" i="0" baseline="0" dirty="0">
                <a:solidFill>
                  <a:srgbClr val="000000"/>
                </a:solidFill>
                <a:latin typeface="Arial"/>
                <a:cs typeface="Arial"/>
              </a:rPr>
              <a:t> and Work Group materials</a:t>
            </a:r>
            <a:endParaRPr lang="en-GB" sz="1150" b="0" i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F4CE10-3FC1-4413-8ABD-D40D4BD39556}"/>
              </a:ext>
            </a:extLst>
          </p:cNvPr>
          <p:cNvSpPr txBox="1"/>
          <p:nvPr userDrawn="1"/>
        </p:nvSpPr>
        <p:spPr>
          <a:xfrm>
            <a:off x="5930554" y="6332980"/>
            <a:ext cx="5941593" cy="271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50" b="0" i="0" dirty="0">
                <a:solidFill>
                  <a:srgbClr val="509DB9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ncetm.org.uk</a:t>
            </a:r>
            <a:endParaRPr lang="en-GB" sz="1150" b="0" i="0" dirty="0">
              <a:solidFill>
                <a:srgbClr val="509DB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26386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016214" y="6500874"/>
            <a:ext cx="37487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</a:rPr>
              <a:t>© Crown Copyright 2017 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523034" y="6487841"/>
            <a:ext cx="37487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  <a:hlinkClick r:id="rId2"/>
              </a:rPr>
              <a:t>www.ncetm.org.uk/masterypd</a:t>
            </a:r>
            <a:r>
              <a:rPr lang="en-US" sz="1500" dirty="0">
                <a:solidFill>
                  <a:srgbClr val="00628C"/>
                </a:solidFill>
                <a:effectLst/>
                <a:latin typeface="Myriad Pro" charset="0"/>
              </a:rPr>
              <a:t> 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0"/>
            <a:ext cx="12192000" cy="630000"/>
          </a:xfrm>
          <a:solidFill>
            <a:srgbClr val="82CBDD"/>
          </a:solidFill>
        </p:spPr>
        <p:txBody>
          <a:bodyPr lIns="180000" rIns="180000" anchor="ctr" anchorCtr="0"/>
          <a:lstStyle>
            <a:lvl1pPr algn="r">
              <a:defRPr sz="2800"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pPr lvl="0"/>
            <a:r>
              <a:rPr lang="en-US" dirty="0"/>
              <a:t>Short Segment Title – Steps</a:t>
            </a:r>
          </a:p>
        </p:txBody>
      </p:sp>
    </p:spTree>
    <p:extLst>
      <p:ext uri="{BB962C8B-B14F-4D97-AF65-F5344CB8AC3E}">
        <p14:creationId xmlns:p14="http://schemas.microsoft.com/office/powerpoint/2010/main" val="277274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913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CF33DEF-0F8D-6844-8ACF-7755A56CA6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3" y="1556792"/>
            <a:ext cx="5390388" cy="3888433"/>
          </a:xfrm>
        </p:spPr>
        <p:txBody>
          <a:bodyPr/>
          <a:lstStyle>
            <a:lvl1pPr>
              <a:defRPr lang="en-US" dirty="0">
                <a:solidFill>
                  <a:srgbClr val="347574"/>
                </a:solidFill>
              </a:defRPr>
            </a:lvl1pPr>
            <a:lvl2pPr marL="557199" indent="-214308">
              <a:buClr>
                <a:srgbClr val="347574"/>
              </a:buClr>
              <a:buFont typeface="Arial" panose="020B0604020202020204" pitchFamily="34" charset="0"/>
              <a:buChar char="•"/>
              <a:defRPr lang="en-US" dirty="0">
                <a:solidFill>
                  <a:srgbClr val="347574"/>
                </a:solidFill>
              </a:defRPr>
            </a:lvl2pPr>
            <a:lvl3pPr marL="857228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US" dirty="0">
                <a:solidFill>
                  <a:srgbClr val="347574"/>
                </a:solidFill>
              </a:defRPr>
            </a:lvl3pPr>
            <a:lvl4pPr marL="1200120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US" dirty="0">
                <a:solidFill>
                  <a:srgbClr val="347574"/>
                </a:solidFill>
              </a:defRPr>
            </a:lvl4pPr>
            <a:lvl5pPr marL="1543012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GB" dirty="0">
                <a:solidFill>
                  <a:srgbClr val="347574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2" y="1556792"/>
            <a:ext cx="5390389" cy="3888433"/>
          </a:xfrm>
        </p:spPr>
        <p:txBody>
          <a:bodyPr/>
          <a:lstStyle>
            <a:lvl1pPr>
              <a:defRPr lang="en-US" dirty="0">
                <a:solidFill>
                  <a:srgbClr val="347574"/>
                </a:solidFill>
              </a:defRPr>
            </a:lvl1pPr>
            <a:lvl2pPr marL="557199" indent="-214308">
              <a:buClr>
                <a:srgbClr val="347574"/>
              </a:buClr>
              <a:buFont typeface="Arial" panose="020B0604020202020204" pitchFamily="34" charset="0"/>
              <a:buChar char="•"/>
              <a:defRPr lang="en-US" dirty="0"/>
            </a:lvl2pPr>
            <a:lvl3pPr marL="857228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US" dirty="0"/>
            </a:lvl3pPr>
            <a:lvl4pPr marL="1200120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US" dirty="0"/>
            </a:lvl4pPr>
            <a:lvl5pPr marL="1543012" indent="-171446">
              <a:buClr>
                <a:srgbClr val="347574"/>
              </a:buClr>
              <a:buFont typeface="Arial" panose="020B0604020202020204" pitchFamily="34" charset="0"/>
              <a:buChar char="•"/>
              <a:defRPr lang="en-GB" dirty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709824-0D61-4F8A-8ED4-0590D481EC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12D66A-6DD2-45B6-8DB6-1538C1B43C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F2A2D1-25EF-42F5-96D4-30359E4437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28FB64-8E98-4372-891D-01B9A57CE849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2044D9-9B2D-4C31-8E1E-48C5DD1E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>
                <a:solidFill>
                  <a:srgbClr val="34757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56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b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177A9D-1362-4B64-BB76-7E5E3FF9A06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" y="141663"/>
            <a:ext cx="12192000" cy="594000"/>
          </a:xfrm>
          <a:prstGeom prst="rect">
            <a:avLst/>
          </a:prstGeom>
          <a:solidFill>
            <a:srgbClr val="347574"/>
          </a:solidFill>
          <a:ln>
            <a:noFill/>
          </a:ln>
        </p:spPr>
        <p:txBody>
          <a:bodyPr vert="horz" wrap="square" lIns="180000" tIns="45720" rIns="180000" bIns="4572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marL="0" indent="0" algn="ctr" eaLnBrk="0" hangingPunct="0">
              <a:buClr>
                <a:schemeClr val="tx2"/>
              </a:buClr>
              <a:defRPr sz="2400">
                <a:solidFill>
                  <a:srgbClr val="585858"/>
                </a:solidFill>
                <a:latin typeface="+mj-lt"/>
                <a:ea typeface="Myriad Pro" charset="0"/>
                <a:cs typeface="Myriad Pro" charset="0"/>
              </a:defRPr>
            </a:lvl1pPr>
            <a:lvl2pPr marL="557199" indent="-214308" eaLnBrk="0" hangingPunct="0">
              <a:defRPr sz="2100">
                <a:solidFill>
                  <a:srgbClr val="585858"/>
                </a:solidFill>
                <a:latin typeface="+mn-lt"/>
              </a:defRPr>
            </a:lvl2pPr>
            <a:lvl3pPr marL="857228" indent="-171446" eaLnBrk="0" hangingPunct="0">
              <a:buChar char="–"/>
              <a:defRPr sz="1800">
                <a:solidFill>
                  <a:srgbClr val="585858"/>
                </a:solidFill>
                <a:latin typeface="+mn-lt"/>
              </a:defRPr>
            </a:lvl3pPr>
            <a:lvl4pPr marL="1200120" indent="-171446" eaLnBrk="0" hangingPunct="0">
              <a:buClr>
                <a:schemeClr val="accent2"/>
              </a:buClr>
              <a:defRPr sz="1425">
                <a:latin typeface="+mn-lt"/>
              </a:defRPr>
            </a:lvl4pPr>
            <a:lvl5pPr marL="1543012" indent="-171446" eaLnBrk="0" hangingPunct="0">
              <a:buClr>
                <a:schemeClr val="tx2"/>
              </a:buClr>
              <a:defRPr sz="1425">
                <a:latin typeface="+mn-lt"/>
              </a:defRPr>
            </a:lvl5pPr>
            <a:lvl6pPr marL="1885903" indent="-171446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●"/>
              <a:defRPr sz="1425">
                <a:latin typeface="+mn-lt"/>
              </a:defRPr>
            </a:lvl6pPr>
            <a:lvl7pPr marL="2228795" indent="-171446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●"/>
              <a:defRPr sz="1425">
                <a:latin typeface="+mn-lt"/>
              </a:defRPr>
            </a:lvl7pPr>
            <a:lvl8pPr marL="2571686" indent="-171446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●"/>
              <a:defRPr sz="1425">
                <a:latin typeface="+mn-lt"/>
              </a:defRPr>
            </a:lvl8pPr>
            <a:lvl9pPr marL="2914577" indent="-171446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●"/>
              <a:defRPr sz="1425">
                <a:latin typeface="+mn-lt"/>
              </a:defRPr>
            </a:lvl9pPr>
          </a:lstStyle>
          <a:p>
            <a:pPr>
              <a:buNone/>
            </a:pPr>
            <a:endParaRPr lang="en-GB" dirty="0"/>
          </a:p>
        </p:txBody>
      </p:sp>
      <p:pic>
        <p:nvPicPr>
          <p:cNvPr id="3" name="Picture 2" descr="A picture containing object, lamp, light  Description automatically generated">
            <a:extLst>
              <a:ext uri="{FF2B5EF4-FFF2-40B4-BE49-F238E27FC236}">
                <a16:creationId xmlns:a16="http://schemas.microsoft.com/office/drawing/2014/main" id="{226FBF21-7918-4116-9D2A-4FFEF62A7A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400" y="5842800"/>
            <a:ext cx="649771" cy="594000"/>
          </a:xfrm>
          <a:prstGeom prst="rect">
            <a:avLst/>
          </a:prstGeom>
        </p:spPr>
      </p:pic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8E35F7C-59D1-4344-B45A-A3380FD02D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-1" y="6356350"/>
            <a:ext cx="12191999" cy="365125"/>
          </a:xfrm>
        </p:spPr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dirty="0"/>
              <a:t>Curriculum Prioritisation for Primary Maths</a:t>
            </a:r>
          </a:p>
        </p:txBody>
      </p:sp>
    </p:spTree>
    <p:extLst>
      <p:ext uri="{BB962C8B-B14F-4D97-AF65-F5344CB8AC3E}">
        <p14:creationId xmlns:p14="http://schemas.microsoft.com/office/powerpoint/2010/main" val="70476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19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43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60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07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6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hyperlink" Target="https://www.ncetm.org.uk/%23https:/www.ncetm.org.uk/" TargetMode="Externa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20000"/>
              <a:lumOff val="80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6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bird&#10;&#10;Description automatically generated">
            <a:extLst>
              <a:ext uri="{FF2B5EF4-FFF2-40B4-BE49-F238E27FC236}">
                <a16:creationId xmlns:a16="http://schemas.microsoft.com/office/drawing/2014/main" id="{BF1AC309-EA38-4ECB-985F-AB7125B4785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7964" y="365129"/>
            <a:ext cx="113397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964" y="1825625"/>
            <a:ext cx="113397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3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rgbClr val="58585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58585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85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85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8585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8585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7964" y="365129"/>
            <a:ext cx="113397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964" y="1825625"/>
            <a:ext cx="113397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AC9112-F48D-4210-AD02-9239BD098274}"/>
              </a:ext>
            </a:extLst>
          </p:cNvPr>
          <p:cNvSpPr/>
          <p:nvPr userDrawn="1"/>
        </p:nvSpPr>
        <p:spPr>
          <a:xfrm>
            <a:off x="437963" y="6347473"/>
            <a:ext cx="11505463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Maths Hubs NCPs 2022/23 </a:t>
            </a:r>
            <a:r>
              <a:rPr kumimoji="0" lang="en-GB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   						                                                                          						        </a:t>
            </a:r>
            <a:r>
              <a:rPr kumimoji="0" lang="en-GB" sz="1150" b="0" i="0" u="none" strike="noStrike" kern="1200" cap="none" spc="0" normalizeH="0" baseline="0" noProof="0" dirty="0">
                <a:ln>
                  <a:noFill/>
                </a:ln>
                <a:solidFill>
                  <a:srgbClr val="509DB9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5"/>
              </a:rPr>
              <a:t>ncetm.org.uk</a:t>
            </a:r>
            <a:endParaRPr kumimoji="0" lang="en-GB" sz="1150" b="0" i="0" u="none" strike="noStrike" kern="1200" cap="none" spc="0" normalizeH="0" baseline="0" noProof="0" dirty="0">
              <a:ln>
                <a:noFill/>
              </a:ln>
              <a:solidFill>
                <a:srgbClr val="0B4F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rgbClr val="585858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66666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043FF3-1B19-4F6E-AED6-1F0E0B126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37" y="365125"/>
            <a:ext cx="109685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78F67-7D07-4B89-B1B7-77FCB2FBC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37" y="1825625"/>
            <a:ext cx="109685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AF1F1-6765-45EE-BEB9-185EDFB65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52CA6C61-5C46-4CCD-83FB-18DE309C7599}" type="datetimeFigureOut">
              <a:rPr lang="en-GB" smtClean="0"/>
              <a:pPr>
                <a:buFont typeface="Arial" panose="020B0604020202020204" pitchFamily="34" charset="0"/>
                <a:buNone/>
              </a:pPr>
              <a:t>07/10/2025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D2AC0-4764-4C71-9EC2-3E3309ED3F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79FDB-13C2-4DC1-8C93-EEA50C728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3A4A998D-6F83-4D71-AA77-13FC1A139956}" type="slidenum">
              <a:rPr lang="en-GB" smtClean="0"/>
              <a:pPr>
                <a:buFont typeface="Arial" panose="020B0604020202020204" pitchFamily="34" charset="0"/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20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58585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58585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85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85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8585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8585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hyperlink" Target="https://www.nationalnumeracy.org.uk/helping-children-maths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etm.org.uk/features/improving-children-s-confidence-in-maths-starts-with-parents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us stop slide">
            <a:extLst>
              <a:ext uri="{FF2B5EF4-FFF2-40B4-BE49-F238E27FC236}">
                <a16:creationId xmlns:a16="http://schemas.microsoft.com/office/drawing/2014/main" id="{CED0F11C-231D-43A9-B068-576D4A434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118804"/>
            <a:ext cx="4894630" cy="326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2525964" y="-32426"/>
            <a:ext cx="8218736" cy="2182008"/>
          </a:xfrm>
          <a:prstGeom prst="rect">
            <a:avLst/>
          </a:prstGeom>
          <a:solidFill>
            <a:srgbClr val="FFFFFF">
              <a:alpha val="59999"/>
            </a:srgbClr>
          </a:solidFill>
          <a:ln w="38100">
            <a:solidFill>
              <a:srgbClr val="000000"/>
            </a:solidFill>
          </a:ln>
        </p:spPr>
        <p:txBody>
          <a:bodyPr vert="horz" wrap="square" lIns="0" tIns="466725" rIns="0" bIns="0" rtlCol="0">
            <a:spAutoFit/>
          </a:bodyPr>
          <a:lstStyle/>
          <a:p>
            <a:pPr marR="31115" algn="ctr">
              <a:lnSpc>
                <a:spcPct val="100000"/>
              </a:lnSpc>
              <a:spcBef>
                <a:spcPts val="3675"/>
              </a:spcBef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MATHS MASTERY </a:t>
            </a:r>
            <a:r>
              <a:rPr lang="en-US" sz="2400" u="sng" dirty="0"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07.10.25</a:t>
            </a:r>
          </a:p>
          <a:p>
            <a:pPr marR="31115" algn="ctr">
              <a:lnSpc>
                <a:spcPct val="100000"/>
              </a:lnSpc>
              <a:spcBef>
                <a:spcPts val="3675"/>
              </a:spcBef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PARENTS’ </a:t>
            </a:r>
            <a:r>
              <a:rPr lang="en-US" sz="2400" u="sng" dirty="0"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ADDITION AND SUBTRACTION  SESSION  </a:t>
            </a:r>
          </a:p>
          <a:p>
            <a:pPr marR="23495" algn="ctr">
              <a:lnSpc>
                <a:spcPct val="100000"/>
              </a:lnSpc>
              <a:spcBef>
                <a:spcPts val="960"/>
              </a:spcBef>
            </a:pPr>
            <a:r>
              <a:rPr lang="en-US" sz="2400" spc="-265" dirty="0">
                <a:latin typeface="Comic Sans MS" panose="030F0702030302020204" pitchFamily="66" charset="0"/>
                <a:cs typeface="Calibri"/>
              </a:rPr>
              <a:t> </a:t>
            </a:r>
            <a:endParaRPr sz="2400" dirty="0">
              <a:latin typeface="Comic Sans MS" panose="030F0702030302020204" pitchFamily="66" charset="0"/>
              <a:cs typeface="Calibri"/>
            </a:endParaRPr>
          </a:p>
        </p:txBody>
      </p:sp>
      <p:pic>
        <p:nvPicPr>
          <p:cNvPr id="7" name="Google Shape;83;p29">
            <a:extLst>
              <a:ext uri="{FF2B5EF4-FFF2-40B4-BE49-F238E27FC236}">
                <a16:creationId xmlns:a16="http://schemas.microsoft.com/office/drawing/2014/main" id="{259F9F33-5192-433B-82C0-C330AA59BF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0314"/>
          <a:stretch/>
        </p:blipFill>
        <p:spPr>
          <a:xfrm>
            <a:off x="133958" y="153824"/>
            <a:ext cx="2247089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ditchlingprimary.co.uk/wp-content/uploads/bfi_thumb/ditchling-logo-large-1-3aryz4x4ketaz1q3t6qgi2@2x.png">
            <a:extLst>
              <a:ext uri="{FF2B5EF4-FFF2-40B4-BE49-F238E27FC236}">
                <a16:creationId xmlns:a16="http://schemas.microsoft.com/office/drawing/2014/main" id="{39FA5930-C26F-43BC-9A50-52A59F29E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700" y="105275"/>
            <a:ext cx="1342525" cy="134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BA9AF4-929C-4106-9A9F-321312625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58477"/>
            <a:ext cx="6781800" cy="7682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0622F9-1F41-4740-8B5E-19CA10EC690D}"/>
              </a:ext>
            </a:extLst>
          </p:cNvPr>
          <p:cNvSpPr txBox="1"/>
          <p:nvPr/>
        </p:nvSpPr>
        <p:spPr>
          <a:xfrm>
            <a:off x="4864" y="2759971"/>
            <a:ext cx="1218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>
                <a:latin typeface="Comic Sans MS" panose="030F0702030302020204" pitchFamily="66" charset="0"/>
              </a:rPr>
              <a:t>National Centre for Excellence in the Teaching of Mathematics, 2019 </a:t>
            </a:r>
          </a:p>
          <a:p>
            <a:r>
              <a:rPr lang="en-US" sz="1000" dirty="0">
                <a:latin typeface="Comic Sans MS" panose="030F0702030302020204" pitchFamily="66" charset="0"/>
                <a:hlinkClick r:id="rId6"/>
              </a:rPr>
              <a:t>https://www.ncetm.org.uk/features/improving-children-s-confidence-in-maths-starts-with-parents/</a:t>
            </a:r>
            <a:r>
              <a:rPr lang="en-US" sz="1000" dirty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)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42060-489D-4D30-95DA-2A5B1D276D6C}"/>
              </a:ext>
            </a:extLst>
          </p:cNvPr>
          <p:cNvSpPr txBox="1"/>
          <p:nvPr/>
        </p:nvSpPr>
        <p:spPr>
          <a:xfrm>
            <a:off x="6239280" y="4850013"/>
            <a:ext cx="5847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00FF00"/>
                </a:highlight>
                <a:latin typeface="Comic Sans MS" panose="030F0702030302020204" pitchFamily="66" charset="0"/>
              </a:rPr>
              <a:t>Use place value counters to model what is actually happening in this short division algorithm.</a:t>
            </a:r>
            <a:endParaRPr lang="en-GB" b="1" dirty="0">
              <a:highlight>
                <a:srgbClr val="00FF00"/>
              </a:highlight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06401E-0A29-4CED-969D-A5D75C519F1D}"/>
              </a:ext>
            </a:extLst>
          </p:cNvPr>
          <p:cNvSpPr/>
          <p:nvPr/>
        </p:nvSpPr>
        <p:spPr>
          <a:xfrm>
            <a:off x="9728" y="6488668"/>
            <a:ext cx="6832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  <a:hlinkClick r:id="rId7"/>
              </a:rPr>
              <a:t>https://www.nationalnumeracy.org.uk/helping-children-maths</a:t>
            </a:r>
            <a:r>
              <a:rPr lang="en-GB" dirty="0"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7552943" y="58"/>
            <a:ext cx="4639310" cy="6858000"/>
            <a:chOff x="7552943" y="58"/>
            <a:chExt cx="463931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2943" y="58"/>
              <a:ext cx="4639056" cy="68578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6511" y="585215"/>
              <a:ext cx="4027932" cy="5647944"/>
            </a:xfrm>
            <a:prstGeom prst="rect">
              <a:avLst/>
            </a:prstGeom>
          </p:spPr>
        </p:pic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0" y="76200"/>
            <a:ext cx="8229599" cy="1618264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2059305" marR="5080" indent="-2047239" algn="l">
              <a:lnSpc>
                <a:spcPct val="80000"/>
              </a:lnSpc>
              <a:spcBef>
                <a:spcPts val="1055"/>
              </a:spcBef>
            </a:pPr>
            <a:r>
              <a:rPr lang="en-GB" sz="4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ANOTHER ASPECT OF MASTERY: CONCRETE – PICTORIAL – ABSTRACT</a:t>
            </a:r>
            <a:endParaRPr sz="4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7892" y="2180970"/>
            <a:ext cx="5999480" cy="426402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9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Concrete,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Pictorial,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(CPA)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 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highly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effective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approach</a:t>
            </a:r>
            <a:r>
              <a:rPr kumimoji="0" sz="2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teaching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develops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deep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sustainable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understanding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8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pupils.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318770" lvl="0" indent="0" algn="l" defTabSz="457200" rtl="0" eaLnBrk="1" fontAlgn="auto" latinLnBrk="0" hangingPunct="1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4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CPA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was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developed</a:t>
            </a:r>
            <a:r>
              <a:rPr kumimoji="0" sz="2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American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psychologist,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Jerome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Bruner.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 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essential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technique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within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mastery 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teaching.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741680" lvl="0" indent="0" algn="l" defTabSz="457200" rtl="0" eaLnBrk="1" fontAlgn="auto" latinLnBrk="0" hangingPunct="1">
              <a:lnSpc>
                <a:spcPts val="302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3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approach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used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from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Reception 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through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Year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6.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4595">
              <a:lnSpc>
                <a:spcPct val="100000"/>
              </a:lnSpc>
              <a:spcBef>
                <a:spcPts val="105"/>
              </a:spcBef>
            </a:pPr>
            <a:r>
              <a:rPr sz="5000" u="sng" spc="-90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CPA</a:t>
            </a:r>
            <a:endParaRPr sz="5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1222202"/>
            <a:ext cx="5352415" cy="411266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162560" lvl="0" indent="0" algn="l" defTabSz="457200" rtl="0" eaLnBrk="1" fontAlgn="auto" latinLnBrk="0" hangingPunct="1">
              <a:lnSpc>
                <a:spcPct val="9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(and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adults!)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find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 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difficult</a:t>
            </a:r>
            <a:r>
              <a:rPr kumimoji="0" sz="2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because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abstract.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800" b="0" i="0" u="none" strike="noStrike" kern="1200" cap="none" spc="-4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CPA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approach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builds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children’s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existing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knowledge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introducing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 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tangible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way.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5080" lvl="0" indent="0" algn="l" defTabSz="457200" rtl="0" eaLnBrk="1" fontAlgn="auto" latinLnBrk="0" hangingPunct="1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involves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moving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from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materials,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pictorial</a:t>
            </a:r>
            <a:r>
              <a:rPr kumimoji="0" sz="2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representations,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symbols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7232" y="1222202"/>
            <a:ext cx="5763768" cy="37414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2" y="609600"/>
            <a:ext cx="960119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CPA – CONCRETE STEP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00" y="1618022"/>
            <a:ext cx="10742930" cy="523835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ts val="302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‘doing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stage’.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During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stage,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objects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model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lang="en-US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 see the </a:t>
            </a:r>
            <a:r>
              <a:rPr kumimoji="0" lang="en-US" sz="2800" b="0" i="0" u="none" strike="noStrike" kern="1200" cap="none" spc="-7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76200" lvl="0" indent="0" algn="l" defTabSz="457200" rtl="0" eaLnBrk="1" fontAlgn="auto" latinLnBrk="0" hangingPunct="1">
              <a:lnSpc>
                <a:spcPct val="900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Unlike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traditional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teaching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methods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where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teachers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demonstrate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how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solve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problem,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4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CPA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approach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brings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life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allowing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experience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handle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physical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(concrete)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objects.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494030" lvl="0" indent="0" algn="l" defTabSz="457200" rtl="0" eaLnBrk="1" fontAlgn="auto" latinLnBrk="0" hangingPunct="1">
              <a:lnSpc>
                <a:spcPts val="3020"/>
              </a:lnSpc>
              <a:spcBef>
                <a:spcPts val="1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40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CPA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framework,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every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first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introduced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using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physical,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interactive</a:t>
            </a:r>
            <a:r>
              <a:rPr kumimoji="0" sz="2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materials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(Maths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No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Problem,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340360" lvl="0" indent="0" algn="l" defTabSz="457200" rtl="0" eaLnBrk="1" fontAlgn="auto" latinLnBrk="0" hangingPunct="1">
              <a:lnSpc>
                <a:spcPct val="90000"/>
              </a:lnSpc>
              <a:spcBef>
                <a:spcPts val="1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For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example,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if</a:t>
            </a:r>
            <a:r>
              <a:rPr kumimoji="0" sz="28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involves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adding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paintbrushes,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first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handle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paintbrushes.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From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there,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progress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handling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abstract </a:t>
            </a:r>
            <a:r>
              <a:rPr kumimoji="0" sz="2800" b="0" i="0" u="none" strike="noStrike" kern="1200" cap="none" spc="-2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counters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or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cubes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which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sng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ea typeface="+mn-ea"/>
                <a:cs typeface="Arial"/>
              </a:rPr>
              <a:t>represent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paintbrushes.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8048" y="152800"/>
            <a:ext cx="2716530" cy="325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ts val="3025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SOME OF THE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  <a:p>
            <a:pPr marL="12700" marR="5080" lvl="0" indent="0" algn="l" defTabSz="457200" rtl="0" eaLnBrk="1" fontAlgn="auto" latinLnBrk="0" hangingPunct="1">
              <a:lnSpc>
                <a:spcPct val="8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CONCRETE RESOURCES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 </a:t>
            </a:r>
            <a:r>
              <a:rPr kumimoji="0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TH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A</a:t>
            </a:r>
            <a:r>
              <a:rPr kumimoji="0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T WE USE IN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  <a:p>
            <a:pPr marL="12700" marR="0" lvl="0" indent="0" algn="l" defTabSz="457200" rtl="0" eaLnBrk="1" fontAlgn="auto" latinLnBrk="0" hangingPunct="1">
              <a:lnSpc>
                <a:spcPts val="26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sng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ea typeface="+mn-ea"/>
                <a:cs typeface="Calibri"/>
              </a:rPr>
              <a:t>SCHOOL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MULTILINK CUBES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76" y="3519088"/>
            <a:ext cx="2935647" cy="2322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6BD520-1062-4A6D-840E-8AD0AA8CF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3286916"/>
            <a:ext cx="2660608" cy="2660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008870-C110-4F53-A98E-65579643E9DD}"/>
              </a:ext>
            </a:extLst>
          </p:cNvPr>
          <p:cNvSpPr txBox="1"/>
          <p:nvPr/>
        </p:nvSpPr>
        <p:spPr>
          <a:xfrm>
            <a:off x="9879724" y="4913890"/>
            <a:ext cx="228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NUMICON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B1279A-2C63-42F3-B82B-EE1265338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019" y="86766"/>
            <a:ext cx="3454613" cy="29459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E6CC07-CB67-41AF-AB7E-07B67BA85199}"/>
              </a:ext>
            </a:extLst>
          </p:cNvPr>
          <p:cNvSpPr txBox="1"/>
          <p:nvPr/>
        </p:nvSpPr>
        <p:spPr>
          <a:xfrm>
            <a:off x="9625927" y="1325411"/>
            <a:ext cx="44577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PLACE VALUE COUNTERS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BD0335-B630-4834-9818-9EA079176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466" y="148889"/>
            <a:ext cx="2749534" cy="2545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E52765-54BB-4E12-8064-490A4213FC84}"/>
              </a:ext>
            </a:extLst>
          </p:cNvPr>
          <p:cNvSpPr txBox="1"/>
          <p:nvPr/>
        </p:nvSpPr>
        <p:spPr>
          <a:xfrm>
            <a:off x="3346466" y="2739490"/>
            <a:ext cx="6458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DIENES BASE 10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03F605-ACBF-4881-8DE9-35CE82D7F3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9148" y="3449216"/>
            <a:ext cx="3375103" cy="25298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A38F70-ECE1-43A7-9C63-14E07DC87E09}"/>
              </a:ext>
            </a:extLst>
          </p:cNvPr>
          <p:cNvSpPr txBox="1"/>
          <p:nvPr/>
        </p:nvSpPr>
        <p:spPr>
          <a:xfrm>
            <a:off x="1251927" y="6158692"/>
            <a:ext cx="868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Calibri"/>
              </a:rPr>
              <a:t>TENS FRAMES &amp; DOUBLE-SIDED COUNTERS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2" y="1242612"/>
            <a:ext cx="960119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CPA – PICTORIAL STEP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7452" y="1923033"/>
            <a:ext cx="10773410" cy="392184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9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Pictorial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‘seeing’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stage.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Here,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visual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representations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8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objects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used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model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problems.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encourages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make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mental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connection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between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physical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just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handled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pictures,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diagrams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or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2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models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objects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from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problem.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325755" lvl="0" indent="0" algn="l" defTabSz="457200" rtl="0" eaLnBrk="1" fontAlgn="auto" latinLnBrk="0" hangingPunct="1">
              <a:lnSpc>
                <a:spcPct val="9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Building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or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drawing</a:t>
            </a:r>
            <a:r>
              <a:rPr kumimoji="0" sz="2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model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makes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it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easier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for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grasp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difficult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(e.g.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fractions).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Simply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put,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helps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visualise 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problems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makes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them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more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accessible</a:t>
            </a:r>
            <a:r>
              <a:rPr kumimoji="0" lang="en-US" sz="28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508" y="1732787"/>
            <a:ext cx="4337304" cy="20878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402" y="217190"/>
            <a:ext cx="9601196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625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EXAMPLES OF MODELS AND DIAGRAMS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600" y="1860804"/>
            <a:ext cx="6112763" cy="19232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06727" y="3702177"/>
            <a:ext cx="1623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Part-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whole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7216" y="4371519"/>
            <a:ext cx="3156526" cy="203878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867902" y="6222288"/>
            <a:ext cx="11258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Number</a:t>
            </a: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line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77471" y="4495302"/>
            <a:ext cx="3309153" cy="187805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840227" y="6411264"/>
            <a:ext cx="1170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Fraction</a:t>
            </a:r>
            <a:r>
              <a:rPr kumimoji="0" sz="18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2" y="762000"/>
            <a:ext cx="9601196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CPA – ABSTRACT STEP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400" y="1544907"/>
            <a:ext cx="10669905" cy="5141022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ct val="9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‘symbolic’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stage,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where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3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 </a:t>
            </a:r>
            <a:r>
              <a:rPr kumimoji="0" sz="3200" b="0" i="0" u="none" strike="noStrike" kern="1200" cap="none" spc="-2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symbols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model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problems.</a:t>
            </a:r>
            <a:r>
              <a:rPr kumimoji="0" sz="3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will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not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progress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lang="en-US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solely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 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until</a:t>
            </a:r>
            <a:r>
              <a:rPr kumimoji="0" sz="3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have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demonstrated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have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solid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understanding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32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concrete</a:t>
            </a:r>
            <a:r>
              <a:rPr kumimoji="0" sz="3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pictorial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stages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32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problem.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140335" lvl="0" indent="0" algn="l" defTabSz="457200" rtl="0" eaLnBrk="1" fontAlgn="auto" latinLnBrk="0" hangingPunct="1">
              <a:lnSpc>
                <a:spcPct val="90000"/>
              </a:lnSpc>
              <a:spcBef>
                <a:spcPts val="1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3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stage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involves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teacher</a:t>
            </a:r>
            <a:r>
              <a:rPr kumimoji="0" sz="3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introducing</a:t>
            </a:r>
            <a:r>
              <a:rPr kumimoji="0" sz="3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abstract </a:t>
            </a:r>
            <a:r>
              <a:rPr kumimoji="0" sz="32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concepts</a:t>
            </a:r>
            <a:r>
              <a:rPr kumimoji="0" sz="3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(e.g.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mathematical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symbols).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introduced</a:t>
            </a:r>
            <a:r>
              <a:rPr kumimoji="0" sz="3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 </a:t>
            </a:r>
            <a:r>
              <a:rPr kumimoji="0" sz="3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2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</a:t>
            </a:r>
            <a:r>
              <a:rPr kumimoji="0" sz="3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3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symbolic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level,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using</a:t>
            </a:r>
            <a:r>
              <a:rPr kumimoji="0" sz="3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only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numbers,</a:t>
            </a:r>
            <a:r>
              <a:rPr kumimoji="0" sz="3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notation,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 </a:t>
            </a:r>
            <a:r>
              <a:rPr kumimoji="0" sz="32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mathematical</a:t>
            </a:r>
            <a:r>
              <a:rPr kumimoji="0" sz="3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symbols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346710" lvl="0" indent="0" algn="l" defTabSz="457200" rtl="0" eaLnBrk="1" fontAlgn="auto" latinLnBrk="0" hangingPunct="1">
              <a:lnSpc>
                <a:spcPts val="346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(e.g.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+,</a:t>
            </a:r>
            <a:r>
              <a:rPr kumimoji="0" sz="3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-,</a:t>
            </a:r>
            <a:r>
              <a:rPr kumimoji="0" sz="3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x,</a:t>
            </a:r>
            <a:r>
              <a:rPr kumimoji="0" sz="3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/)</a:t>
            </a:r>
            <a:r>
              <a:rPr kumimoji="0" sz="3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3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indicate</a:t>
            </a:r>
            <a:r>
              <a:rPr kumimoji="0" sz="3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addition,</a:t>
            </a:r>
            <a:r>
              <a:rPr kumimoji="0" sz="3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subtraction,</a:t>
            </a:r>
            <a:r>
              <a:rPr kumimoji="0" sz="3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multiplication</a:t>
            </a:r>
            <a:r>
              <a:rPr kumimoji="0" sz="3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3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or </a:t>
            </a:r>
            <a:r>
              <a:rPr kumimoji="0" sz="3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division.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594858"/>
            <a:ext cx="12192000" cy="2298700"/>
          </a:xfrm>
          <a:custGeom>
            <a:avLst/>
            <a:gdLst/>
            <a:ahLst/>
            <a:cxnLst/>
            <a:rect l="l" t="t" r="r" b="b"/>
            <a:pathLst>
              <a:path w="12192000" h="2298700">
                <a:moveTo>
                  <a:pt x="12192000" y="0"/>
                </a:moveTo>
                <a:lnTo>
                  <a:pt x="0" y="0"/>
                </a:lnTo>
                <a:lnTo>
                  <a:pt x="0" y="2298191"/>
                </a:lnTo>
                <a:lnTo>
                  <a:pt x="12192000" y="2298191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800" y="4665152"/>
            <a:ext cx="8153399" cy="2099741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81635" marR="5080" indent="-369570">
              <a:lnSpc>
                <a:spcPts val="3070"/>
              </a:lnSpc>
              <a:spcBef>
                <a:spcPts val="844"/>
              </a:spcBef>
            </a:pPr>
            <a:r>
              <a:rPr sz="3200" u="none" dirty="0">
                <a:latin typeface="Comic Sans MS" panose="030F0702030302020204" pitchFamily="66" charset="0"/>
                <a:cs typeface="Calibri"/>
              </a:rPr>
              <a:t>ALTHOUGH WE’VE OUTLINED CPA AS THREE DISTINCT STAGES, THE TEACHERS WILL GO BACK AND FORTH BETWEEN EACH STAGE TO REINFORCE CONCEPTS.</a:t>
            </a:r>
            <a:endParaRPr sz="3200" dirty="0"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4572000"/>
            <a:chOff x="0" y="0"/>
            <a:chExt cx="12192000" cy="4572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4572000"/>
            </a:xfrm>
            <a:custGeom>
              <a:avLst/>
              <a:gdLst/>
              <a:ahLst/>
              <a:cxnLst/>
              <a:rect l="l" t="t" r="r" b="b"/>
              <a:pathLst>
                <a:path w="12192000" h="4572000">
                  <a:moveTo>
                    <a:pt x="12192000" y="0"/>
                  </a:moveTo>
                  <a:lnTo>
                    <a:pt x="0" y="0"/>
                  </a:lnTo>
                  <a:lnTo>
                    <a:pt x="0" y="4572000"/>
                  </a:lnTo>
                  <a:lnTo>
                    <a:pt x="12192000" y="45720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631" y="1648967"/>
              <a:ext cx="2682240" cy="12740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46882" y="823722"/>
              <a:ext cx="0" cy="2926080"/>
            </a:xfrm>
            <a:custGeom>
              <a:avLst/>
              <a:gdLst/>
              <a:ahLst/>
              <a:cxnLst/>
              <a:rect l="l" t="t" r="r" b="b"/>
              <a:pathLst>
                <a:path h="2926079">
                  <a:moveTo>
                    <a:pt x="0" y="0"/>
                  </a:moveTo>
                  <a:lnTo>
                    <a:pt x="0" y="2926079"/>
                  </a:lnTo>
                </a:path>
              </a:pathLst>
            </a:custGeom>
            <a:ln w="19812">
              <a:solidFill>
                <a:srgbClr val="1CACE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4700" y="1671827"/>
              <a:ext cx="2680716" cy="12268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076950" y="823722"/>
              <a:ext cx="0" cy="2926080"/>
            </a:xfrm>
            <a:custGeom>
              <a:avLst/>
              <a:gdLst/>
              <a:ahLst/>
              <a:cxnLst/>
              <a:rect l="l" t="t" r="r" b="b"/>
              <a:pathLst>
                <a:path h="2926079">
                  <a:moveTo>
                    <a:pt x="0" y="0"/>
                  </a:moveTo>
                  <a:lnTo>
                    <a:pt x="0" y="2926079"/>
                  </a:lnTo>
                </a:path>
              </a:pathLst>
            </a:custGeom>
            <a:ln w="19812">
              <a:solidFill>
                <a:srgbClr val="1CACE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3244" y="1716023"/>
              <a:ext cx="2682240" cy="113995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907018" y="823722"/>
              <a:ext cx="0" cy="2926080"/>
            </a:xfrm>
            <a:custGeom>
              <a:avLst/>
              <a:gdLst/>
              <a:ahLst/>
              <a:cxnLst/>
              <a:rect l="l" t="t" r="r" b="b"/>
              <a:pathLst>
                <a:path h="2926079">
                  <a:moveTo>
                    <a:pt x="0" y="0"/>
                  </a:moveTo>
                  <a:lnTo>
                    <a:pt x="0" y="2926079"/>
                  </a:lnTo>
                </a:path>
              </a:pathLst>
            </a:custGeom>
            <a:ln w="19812">
              <a:solidFill>
                <a:srgbClr val="1CACE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85504" y="1787651"/>
              <a:ext cx="2694431" cy="996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75CD8-4D15-40C1-B8D7-CF36A992C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95576"/>
            <a:ext cx="11316069" cy="483326"/>
          </a:xfrm>
        </p:spPr>
        <p:txBody>
          <a:bodyPr/>
          <a:lstStyle/>
          <a:p>
            <a:r>
              <a:rPr lang="en-GB" dirty="0"/>
              <a:t>Addition and Subtraction: The learning trajectory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26E78-5A22-4EE4-939E-54F405F00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lphaUcPeriod"/>
            </a:pPr>
            <a:r>
              <a:rPr lang="en-GB" dirty="0"/>
              <a:t>Composition of number 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Introducing an equation with small numbers 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Drawing out structures of addition and subtraction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Calculating and crossing the tens boundary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The structure of difference 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Calculating with two-digit numbers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Calculating complements to 100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Understand commutativity and the inverse relationship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Add and subtract up to three-digit numbers using columnar methods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Calculate using knowledge of structures (EQUAL DIFFERENCE…)</a:t>
            </a:r>
          </a:p>
          <a:p>
            <a:pPr marL="457200" indent="-457200">
              <a:buFont typeface="+mj-lt"/>
              <a:buAutoNum type="alphaUcPeriod"/>
            </a:pPr>
            <a:r>
              <a:rPr lang="en-GB" dirty="0"/>
              <a:t>Manipulate equations to solve problems (NOTICING…)</a:t>
            </a:r>
          </a:p>
          <a:p>
            <a:pPr marL="457200" indent="-457200">
              <a:buFont typeface="+mj-lt"/>
              <a:buAutoNum type="alphaUcPeriod"/>
            </a:pPr>
            <a:endParaRPr lang="en-GB" dirty="0"/>
          </a:p>
          <a:p>
            <a:endParaRPr lang="en-GB" dirty="0"/>
          </a:p>
        </p:txBody>
      </p:sp>
      <p:graphicFrame>
        <p:nvGraphicFramePr>
          <p:cNvPr id="10" name="Table 8">
            <a:extLst>
              <a:ext uri="{FF2B5EF4-FFF2-40B4-BE49-F238E27FC236}">
                <a16:creationId xmlns:a16="http://schemas.microsoft.com/office/drawing/2014/main" id="{89A50E50-6F23-4CA7-A723-858D00C582EB}"/>
              </a:ext>
            </a:extLst>
          </p:cNvPr>
          <p:cNvGraphicFramePr>
            <a:graphicFrameLocks noGrp="1"/>
          </p:cNvGraphicFramePr>
          <p:nvPr/>
        </p:nvGraphicFramePr>
        <p:xfrm>
          <a:off x="9696400" y="836712"/>
          <a:ext cx="1705836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2918">
                  <a:extLst>
                    <a:ext uri="{9D8B030D-6E8A-4147-A177-3AD203B41FA5}">
                      <a16:colId xmlns:a16="http://schemas.microsoft.com/office/drawing/2014/main" val="3355946508"/>
                    </a:ext>
                  </a:extLst>
                </a:gridCol>
                <a:gridCol w="852918">
                  <a:extLst>
                    <a:ext uri="{9D8B030D-6E8A-4147-A177-3AD203B41FA5}">
                      <a16:colId xmlns:a16="http://schemas.microsoft.com/office/drawing/2014/main" val="1711814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03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328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39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39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1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067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091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462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651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3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896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542112"/>
                  </a:ext>
                </a:extLst>
              </a:tr>
            </a:tbl>
          </a:graphicData>
        </a:graphic>
      </p:graphicFrame>
      <p:graphicFrame>
        <p:nvGraphicFramePr>
          <p:cNvPr id="11" name="Table 8">
            <a:extLst>
              <a:ext uri="{FF2B5EF4-FFF2-40B4-BE49-F238E27FC236}">
                <a16:creationId xmlns:a16="http://schemas.microsoft.com/office/drawing/2014/main" id="{2D2F9CE5-573C-40AA-A634-8D4686DE6FC6}"/>
              </a:ext>
            </a:extLst>
          </p:cNvPr>
          <p:cNvGraphicFramePr>
            <a:graphicFrameLocks noGrp="1"/>
          </p:cNvGraphicFramePr>
          <p:nvPr/>
        </p:nvGraphicFramePr>
        <p:xfrm>
          <a:off x="9675688" y="850413"/>
          <a:ext cx="1705836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2918">
                  <a:extLst>
                    <a:ext uri="{9D8B030D-6E8A-4147-A177-3AD203B41FA5}">
                      <a16:colId xmlns:a16="http://schemas.microsoft.com/office/drawing/2014/main" val="3355946508"/>
                    </a:ext>
                  </a:extLst>
                </a:gridCol>
                <a:gridCol w="852918">
                  <a:extLst>
                    <a:ext uri="{9D8B030D-6E8A-4147-A177-3AD203B41FA5}">
                      <a16:colId xmlns:a16="http://schemas.microsoft.com/office/drawing/2014/main" val="1711814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03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328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39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39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1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067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091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462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651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53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896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5421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D25EC61-EA84-480A-B8AF-330E2B06A16C}"/>
              </a:ext>
            </a:extLst>
          </p:cNvPr>
          <p:cNvSpPr txBox="1"/>
          <p:nvPr/>
        </p:nvSpPr>
        <p:spPr>
          <a:xfrm>
            <a:off x="2286000" y="1376039"/>
            <a:ext cx="53407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sz="2200" dirty="0"/>
              <a:t>SUBITISING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31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DF016-7971-47A8-8AF0-6053BE68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04664"/>
            <a:ext cx="11316069" cy="483326"/>
          </a:xfrm>
        </p:spPr>
        <p:txBody>
          <a:bodyPr/>
          <a:lstStyle/>
          <a:p>
            <a:r>
              <a:rPr lang="en-GB" dirty="0"/>
              <a:t>Intelligent practice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A95E6F-720F-48C7-AA07-BB7E67E8D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04203" y="1292174"/>
            <a:ext cx="4226441" cy="48006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0AB83B-5EA6-4D61-8AEC-30D4CAABCBFE}"/>
              </a:ext>
            </a:extLst>
          </p:cNvPr>
          <p:cNvSpPr txBox="1"/>
          <p:nvPr/>
        </p:nvSpPr>
        <p:spPr>
          <a:xfrm>
            <a:off x="6600056" y="2060848"/>
            <a:ext cx="49566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What would you want the children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to do or notice?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What would you not want them to do?</a:t>
            </a:r>
          </a:p>
        </p:txBody>
      </p:sp>
    </p:spTree>
    <p:extLst>
      <p:ext uri="{BB962C8B-B14F-4D97-AF65-F5344CB8AC3E}">
        <p14:creationId xmlns:p14="http://schemas.microsoft.com/office/powerpoint/2010/main" val="4174727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86000" y="2057400"/>
            <a:ext cx="7758278" cy="4011226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03505" marR="378460" lvl="0" indent="-100330" algn="just" defTabSz="457200" rtl="0" eaLnBrk="1" fontAlgn="auto" latinLnBrk="0" hangingPunct="1">
              <a:lnSpc>
                <a:spcPct val="90000"/>
              </a:lnSpc>
              <a:spcBef>
                <a:spcPts val="415"/>
              </a:spcBef>
              <a:spcAft>
                <a:spcPts val="0"/>
              </a:spcAft>
              <a:buClr>
                <a:srgbClr val="1CACE3"/>
              </a:buClr>
              <a:buSzPct val="96153"/>
              <a:buFontTx/>
              <a:buChar char="•"/>
              <a:tabLst>
                <a:tab pos="103505" algn="l"/>
                <a:tab pos="127000" algn="l"/>
              </a:tabLst>
              <a:defRPr/>
            </a:pPr>
            <a:r>
              <a:rPr kumimoji="0" sz="26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6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6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teaching</a:t>
            </a:r>
            <a:r>
              <a:rPr kumimoji="0" sz="2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for</a:t>
            </a:r>
            <a:r>
              <a:rPr kumimoji="0" sz="26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mastery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rejects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idea </a:t>
            </a:r>
            <a:r>
              <a:rPr kumimoji="0" sz="26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6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large</a:t>
            </a:r>
            <a:r>
              <a:rPr kumimoji="0" sz="2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proportion</a:t>
            </a:r>
            <a:r>
              <a:rPr kumimoji="0" sz="26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6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people</a:t>
            </a:r>
            <a:r>
              <a:rPr kumimoji="0" sz="26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just</a:t>
            </a:r>
            <a:r>
              <a:rPr kumimoji="0" sz="26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‘can’t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do</a:t>
            </a:r>
            <a:r>
              <a:rPr kumimoji="0" sz="26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maths’.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03505" marR="309880" lvl="0" indent="-100330" algn="l" defTabSz="457200" rtl="0" eaLnBrk="1" fontAlgn="auto" latinLnBrk="0" hangingPunct="1">
              <a:lnSpc>
                <a:spcPts val="2810"/>
              </a:lnSpc>
              <a:spcBef>
                <a:spcPts val="1445"/>
              </a:spcBef>
              <a:spcAft>
                <a:spcPts val="0"/>
              </a:spcAft>
              <a:buClr>
                <a:srgbClr val="1CACE3"/>
              </a:buClr>
              <a:buSzPct val="96153"/>
              <a:buFontTx/>
              <a:buChar char="•"/>
              <a:tabLst>
                <a:tab pos="103505" algn="l"/>
                <a:tab pos="127000" algn="l"/>
              </a:tabLst>
              <a:defRPr/>
            </a:pP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	</a:t>
            </a:r>
            <a:r>
              <a:rPr kumimoji="0" sz="2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pupils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600" b="1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encouraged</a:t>
            </a:r>
            <a:r>
              <a:rPr kumimoji="0" sz="2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belief</a:t>
            </a:r>
            <a:r>
              <a:rPr kumimoji="0" sz="2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 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working</a:t>
            </a:r>
            <a:r>
              <a:rPr kumimoji="0" sz="26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hard</a:t>
            </a:r>
            <a:r>
              <a:rPr kumimoji="0" sz="2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</a:t>
            </a:r>
            <a:r>
              <a:rPr kumimoji="0" sz="26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2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2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succeed.</a:t>
            </a:r>
            <a:endParaRPr kumimoji="0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03505" marR="5080" lvl="0" indent="-99695" algn="l" defTabSz="457200" rtl="0" eaLnBrk="1" fontAlgn="auto" latinLnBrk="0" hangingPunct="1">
              <a:lnSpc>
                <a:spcPct val="90000"/>
              </a:lnSpc>
              <a:spcBef>
                <a:spcPts val="1365"/>
              </a:spcBef>
              <a:spcAft>
                <a:spcPts val="0"/>
              </a:spcAft>
              <a:buClr>
                <a:srgbClr val="1CACE3"/>
              </a:buClr>
              <a:buSzPct val="96153"/>
              <a:buFontTx/>
              <a:buChar char="•"/>
              <a:tabLst>
                <a:tab pos="103505" algn="l"/>
                <a:tab pos="127635" algn="l"/>
              </a:tabLst>
              <a:defRPr/>
            </a:pPr>
            <a:r>
              <a:rPr kumimoji="0" sz="26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	Pupils</a:t>
            </a:r>
            <a:r>
              <a:rPr kumimoji="0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taught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through</a:t>
            </a:r>
            <a:r>
              <a:rPr kumimoji="0" sz="26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whole-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class </a:t>
            </a:r>
            <a:r>
              <a:rPr kumimoji="0" sz="26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interactive</a:t>
            </a:r>
            <a:r>
              <a:rPr kumimoji="0" sz="2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teaching,</a:t>
            </a:r>
            <a:r>
              <a:rPr kumimoji="0" sz="2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where</a:t>
            </a:r>
            <a:r>
              <a:rPr kumimoji="0" sz="26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focus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6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</a:t>
            </a:r>
            <a:r>
              <a:rPr kumimoji="0" sz="26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 </a:t>
            </a:r>
            <a:r>
              <a:rPr kumimoji="0" sz="26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pupils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working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together</a:t>
            </a:r>
            <a:r>
              <a:rPr kumimoji="0" sz="2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</a:t>
            </a:r>
            <a:r>
              <a:rPr kumimoji="0" sz="26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same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lesson </a:t>
            </a:r>
            <a:r>
              <a:rPr kumimoji="0" sz="26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content</a:t>
            </a:r>
            <a:r>
              <a:rPr kumimoji="0" sz="2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same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time.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ensures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 </a:t>
            </a:r>
            <a:r>
              <a:rPr kumimoji="0" sz="26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master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concepts</a:t>
            </a:r>
            <a:r>
              <a:rPr kumimoji="0" sz="2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before</a:t>
            </a:r>
            <a:r>
              <a:rPr kumimoji="0" sz="26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moving</a:t>
            </a:r>
            <a:r>
              <a:rPr kumimoji="0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next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part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6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curriculum</a:t>
            </a:r>
            <a:r>
              <a:rPr kumimoji="0" sz="26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sequence,</a:t>
            </a:r>
            <a:r>
              <a:rPr kumimoji="0" sz="2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allowing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no </a:t>
            </a:r>
            <a:r>
              <a:rPr kumimoji="0" sz="26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</a:t>
            </a:r>
            <a:r>
              <a:rPr kumimoji="0" sz="26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6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</a:t>
            </a:r>
            <a:r>
              <a:rPr kumimoji="0" sz="26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left</a:t>
            </a:r>
            <a:r>
              <a:rPr kumimoji="0" sz="26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behind.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172" y="533613"/>
            <a:ext cx="9641028" cy="1400383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126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THE ESSENCE OF MATHS</a:t>
            </a:r>
            <a:r>
              <a:rPr sz="5000" u="none" dirty="0">
                <a:solidFill>
                  <a:srgbClr val="0D0D0D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TEACHING FOR MASTERY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7346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18E9CA-E231-4A7A-BCFA-A38CBD0F2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192" y="1376978"/>
            <a:ext cx="4333875" cy="2276475"/>
          </a:xfr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F8DD4D9-94FB-4A03-8587-A15CC1E9D9DB}"/>
              </a:ext>
            </a:extLst>
          </p:cNvPr>
          <p:cNvGrpSpPr/>
          <p:nvPr/>
        </p:nvGrpSpPr>
        <p:grpSpPr>
          <a:xfrm>
            <a:off x="5924550" y="1628775"/>
            <a:ext cx="2666999" cy="1673299"/>
            <a:chOff x="5924550" y="1628775"/>
            <a:chExt cx="2666999" cy="167329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FE7EAAC-7CB5-4ECC-93D1-D733DFBD5C9F}"/>
                </a:ext>
              </a:extLst>
            </p:cNvPr>
            <p:cNvSpPr txBox="1"/>
            <p:nvPr/>
          </p:nvSpPr>
          <p:spPr>
            <a:xfrm>
              <a:off x="6353174" y="1628775"/>
              <a:ext cx="2238375" cy="1348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628C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85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19, 999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628C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85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1, 657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628C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85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_________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A1B806-182D-4488-ABB0-2D8E2C157413}"/>
                </a:ext>
              </a:extLst>
            </p:cNvPr>
            <p:cNvSpPr txBox="1"/>
            <p:nvPr/>
          </p:nvSpPr>
          <p:spPr>
            <a:xfrm>
              <a:off x="5924550" y="1917895"/>
              <a:ext cx="4330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628C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85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07CFEF-A96E-4F5A-9735-DC3064322FE9}"/>
                </a:ext>
              </a:extLst>
            </p:cNvPr>
            <p:cNvSpPr txBox="1"/>
            <p:nvPr/>
          </p:nvSpPr>
          <p:spPr>
            <a:xfrm>
              <a:off x="6353175" y="2778854"/>
              <a:ext cx="1975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628C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85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________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D7358B-06B4-4A5C-85C5-B4D9AD8974A2}"/>
              </a:ext>
            </a:extLst>
          </p:cNvPr>
          <p:cNvCxnSpPr/>
          <p:nvPr/>
        </p:nvCxnSpPr>
        <p:spPr>
          <a:xfrm>
            <a:off x="962025" y="4619625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59F8041-EC2F-4BC2-A701-0FE167547C66}"/>
              </a:ext>
            </a:extLst>
          </p:cNvPr>
          <p:cNvSpPr txBox="1"/>
          <p:nvPr/>
        </p:nvSpPr>
        <p:spPr>
          <a:xfrm>
            <a:off x="9648825" y="4886325"/>
            <a:ext cx="1285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20,000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BA22D-421F-4CC7-BECC-69D888787D88}"/>
              </a:ext>
            </a:extLst>
          </p:cNvPr>
          <p:cNvSpPr txBox="1"/>
          <p:nvPr/>
        </p:nvSpPr>
        <p:spPr>
          <a:xfrm flipH="1">
            <a:off x="647700" y="4701659"/>
            <a:ext cx="1171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1658</a:t>
            </a:r>
          </a:p>
        </p:txBody>
      </p:sp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9460D1B3-468C-4546-A0B6-5F788376EF3D}"/>
              </a:ext>
            </a:extLst>
          </p:cNvPr>
          <p:cNvSpPr/>
          <p:nvPr/>
        </p:nvSpPr>
        <p:spPr>
          <a:xfrm rot="10800000">
            <a:off x="962025" y="4143441"/>
            <a:ext cx="9067800" cy="4623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338C93-D5BB-4951-89CD-0DE3CC563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92" y="4139048"/>
            <a:ext cx="8967993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2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A5B427-020A-4D1B-9A3E-EBFCF1E3A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"/>
            <a:ext cx="11582400" cy="5845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3950BC-D523-47A3-819B-E6D1DAE52A37}"/>
              </a:ext>
            </a:extLst>
          </p:cNvPr>
          <p:cNvSpPr txBox="1"/>
          <p:nvPr/>
        </p:nvSpPr>
        <p:spPr>
          <a:xfrm>
            <a:off x="8839200" y="59436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Comic Sans MS" panose="030F0702030302020204" pitchFamily="66" charset="0"/>
              </a:rPr>
              <a:t>aggregation</a:t>
            </a:r>
            <a:endParaRPr lang="en-GB" sz="3600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71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8F51BE-38D6-4D10-AAD5-4E326BC42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11866983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5F6508-25CD-414C-B6DA-BB6418769AB1}"/>
              </a:ext>
            </a:extLst>
          </p:cNvPr>
          <p:cNvSpPr txBox="1"/>
          <p:nvPr/>
        </p:nvSpPr>
        <p:spPr>
          <a:xfrm>
            <a:off x="7467600" y="5983069"/>
            <a:ext cx="610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augmentation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967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664E76-16F9-4CB4-A2E8-0FDBC0903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8068"/>
            <a:ext cx="11049000" cy="66218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F59368-BE0A-406A-AAD3-A3EAE180AF9E}"/>
              </a:ext>
            </a:extLst>
          </p:cNvPr>
          <p:cNvSpPr txBox="1"/>
          <p:nvPr/>
        </p:nvSpPr>
        <p:spPr>
          <a:xfrm>
            <a:off x="5410200" y="541020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ridging 10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automaticity vs derivation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508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5C438D-893C-4168-921B-E6745BDD5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63359"/>
            <a:ext cx="8991600" cy="658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96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AAA3A4-DA17-4C6C-BB26-0FBF7E4E6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0268254" cy="6284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4CDEA1-E8D5-4003-81B9-68A3934E7B69}"/>
              </a:ext>
            </a:extLst>
          </p:cNvPr>
          <p:cNvSpPr txBox="1"/>
          <p:nvPr/>
        </p:nvSpPr>
        <p:spPr>
          <a:xfrm>
            <a:off x="5105400" y="565767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partition/decomposition/ reduction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56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B1607D-73A1-458F-8EE3-B7F882239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85800"/>
            <a:ext cx="108056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84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01129B-88AA-4675-B2BC-49C39051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533400"/>
            <a:ext cx="10876159" cy="2895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45031C-CCF5-4478-B920-A1B8F0E29766}"/>
              </a:ext>
            </a:extLst>
          </p:cNvPr>
          <p:cNvSpPr txBox="1"/>
          <p:nvPr/>
        </p:nvSpPr>
        <p:spPr>
          <a:xfrm>
            <a:off x="6781800" y="36576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difference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344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628379-A349-4861-BABF-C99C0E5B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39520"/>
            <a:ext cx="10894166" cy="3827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ECB1FB-E806-46FC-9707-AE48E5D74698}"/>
              </a:ext>
            </a:extLst>
          </p:cNvPr>
          <p:cNvSpPr txBox="1"/>
          <p:nvPr/>
        </p:nvSpPr>
        <p:spPr>
          <a:xfrm>
            <a:off x="6858000" y="42672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inverse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29B19F-93BA-402D-BA35-A68348292564}"/>
              </a:ext>
            </a:extLst>
          </p:cNvPr>
          <p:cNvSpPr txBox="1"/>
          <p:nvPr/>
        </p:nvSpPr>
        <p:spPr>
          <a:xfrm>
            <a:off x="6666187" y="4724400"/>
            <a:ext cx="6479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bridging 10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64F759-D12E-4E4E-87D3-FAEA88977152}"/>
              </a:ext>
            </a:extLst>
          </p:cNvPr>
          <p:cNvSpPr txBox="1"/>
          <p:nvPr/>
        </p:nvSpPr>
        <p:spPr>
          <a:xfrm>
            <a:off x="5257800" y="5257800"/>
            <a:ext cx="6574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automaticity vs derivation</a:t>
            </a: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405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5C98D5-8900-44F5-B413-07FD78A15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11582400" cy="330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52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6175367" cy="2015936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1265"/>
              </a:spcBef>
            </a:pPr>
            <a:r>
              <a:rPr sz="50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THE ESSENCE OF MATHS</a:t>
            </a:r>
            <a:r>
              <a:rPr sz="5000" u="none" dirty="0">
                <a:solidFill>
                  <a:srgbClr val="000000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50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mic Sans MS" panose="030F0702030302020204" pitchFamily="66" charset="0"/>
                <a:cs typeface="Calibri"/>
              </a:rPr>
              <a:t>TEACHING FOR MASTERY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762" y="826769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914400"/>
                </a:moveTo>
                <a:lnTo>
                  <a:pt x="0" y="0"/>
                </a:lnTo>
              </a:path>
            </a:pathLst>
          </a:custGeom>
          <a:ln w="19812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4000" y="2236457"/>
            <a:ext cx="6175375" cy="315695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03505" marR="159385" lvl="0" indent="-99695" algn="l" defTabSz="457200" rtl="0" eaLnBrk="1" fontAlgn="auto" latinLnBrk="0" hangingPunct="1">
              <a:lnSpc>
                <a:spcPct val="80000"/>
              </a:lnSpc>
              <a:spcBef>
                <a:spcPts val="725"/>
              </a:spcBef>
              <a:spcAft>
                <a:spcPts val="0"/>
              </a:spcAft>
              <a:buClr>
                <a:srgbClr val="1CACE3"/>
              </a:buClr>
              <a:buSzPct val="96153"/>
              <a:buFontTx/>
              <a:buChar char="•"/>
              <a:tabLst>
                <a:tab pos="103505" algn="l"/>
                <a:tab pos="127635" algn="l"/>
              </a:tabLst>
              <a:defRPr/>
            </a:pPr>
            <a:r>
              <a:rPr kumimoji="0" sz="26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lang="en-US" sz="26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6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typical</a:t>
            </a:r>
            <a:r>
              <a:rPr kumimoji="0" sz="2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lesson</a:t>
            </a:r>
            <a:r>
              <a:rPr kumimoji="0" sz="2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pupils</a:t>
            </a:r>
            <a:r>
              <a:rPr kumimoji="0" sz="2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teacher</a:t>
            </a:r>
            <a:r>
              <a:rPr kumimoji="0" sz="2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leads</a:t>
            </a:r>
            <a:r>
              <a:rPr kumimoji="0" sz="26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back</a:t>
            </a:r>
            <a:r>
              <a:rPr kumimoji="0" sz="2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forth </a:t>
            </a:r>
            <a:r>
              <a:rPr kumimoji="0" sz="26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interaction,</a:t>
            </a:r>
            <a:r>
              <a:rPr kumimoji="0" sz="26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including</a:t>
            </a:r>
            <a:r>
              <a:rPr kumimoji="0" sz="26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questioning,</a:t>
            </a:r>
            <a:r>
              <a:rPr kumimoji="0" sz="26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short</a:t>
            </a:r>
            <a:r>
              <a:rPr kumimoji="0" sz="26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tasks, </a:t>
            </a:r>
            <a:r>
              <a:rPr kumimoji="0" sz="26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explanation,</a:t>
            </a:r>
            <a:r>
              <a:rPr kumimoji="0" sz="2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demonstration,</a:t>
            </a:r>
            <a:r>
              <a:rPr kumimoji="0" sz="2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6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discussion.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03505" marR="50165" lvl="0" indent="-99695" algn="l" defTabSz="457200" rtl="0" eaLnBrk="1" fontAlgn="auto" latinLnBrk="0" hangingPunct="1">
              <a:lnSpc>
                <a:spcPct val="80000"/>
              </a:lnSpc>
              <a:spcBef>
                <a:spcPts val="1390"/>
              </a:spcBef>
              <a:spcAft>
                <a:spcPts val="0"/>
              </a:spcAft>
              <a:buClr>
                <a:srgbClr val="1CACE3"/>
              </a:buClr>
              <a:buSzPct val="96153"/>
              <a:buFontTx/>
              <a:buChar char="•"/>
              <a:tabLst>
                <a:tab pos="103505" algn="l"/>
                <a:tab pos="127635" algn="l"/>
              </a:tabLst>
              <a:defRPr/>
            </a:pPr>
            <a:r>
              <a:rPr kumimoji="0" sz="26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	</a:t>
            </a:r>
            <a:r>
              <a:rPr kumimoji="0" lang="en-US" sz="26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Procedural</a:t>
            </a:r>
            <a:r>
              <a:rPr kumimoji="0" sz="2600" b="1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fluency</a:t>
            </a:r>
            <a:r>
              <a:rPr kumimoji="0" sz="2600" b="1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6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conceptual </a:t>
            </a:r>
            <a:r>
              <a:rPr kumimoji="0" sz="2600" b="1" i="1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understanding</a:t>
            </a:r>
            <a:r>
              <a:rPr kumimoji="0" sz="2600" b="1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lang="en-US" sz="2600" b="1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(understanding what you are doing and knowing how to do it) </a:t>
            </a:r>
            <a:r>
              <a:rPr kumimoji="0" sz="2600" b="1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600" b="1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developed</a:t>
            </a:r>
            <a:r>
              <a:rPr kumimoji="0" sz="2600" b="1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6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tandem </a:t>
            </a:r>
            <a:r>
              <a:rPr kumimoji="0" sz="2600" b="1" i="1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because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each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support</a:t>
            </a:r>
            <a:r>
              <a:rPr kumimoji="0" sz="26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6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development</a:t>
            </a:r>
            <a:r>
              <a:rPr kumimoji="0" sz="2600" b="1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600" b="1" i="1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600" b="1" i="1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6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other.</a:t>
            </a:r>
            <a:endParaRPr kumimoji="0" sz="2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0D04FA-563A-418C-8650-3E11545B9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33586"/>
            <a:ext cx="9448800" cy="61706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A57DCC-279A-4D90-B429-4EFA8BE0E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386943"/>
            <a:ext cx="5715000" cy="198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38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B76FAC-77FF-4DD7-AC02-6AE2A6108DD2}"/>
              </a:ext>
            </a:extLst>
          </p:cNvPr>
          <p:cNvSpPr txBox="1"/>
          <p:nvPr/>
        </p:nvSpPr>
        <p:spPr>
          <a:xfrm>
            <a:off x="1555531" y="559676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Comic Sans MS" panose="030F0702030302020204" pitchFamily="66" charset="0"/>
              </a:rPr>
              <a:t>Classroom Visits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2DE257-FF0C-4D18-AF0B-DD035E0B5AEC}"/>
              </a:ext>
            </a:extLst>
          </p:cNvPr>
          <p:cNvSpPr txBox="1"/>
          <p:nvPr/>
        </p:nvSpPr>
        <p:spPr>
          <a:xfrm>
            <a:off x="869731" y="1378401"/>
            <a:ext cx="10210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Please start in Reception if you have a child in that class and also wish to visit other classrooms. Reception’s </a:t>
            </a:r>
            <a:r>
              <a:rPr lang="en-US" sz="2400" dirty="0" err="1">
                <a:latin typeface="Comic Sans MS" panose="030F0702030302020204" pitchFamily="66" charset="0"/>
              </a:rPr>
              <a:t>Maths</a:t>
            </a:r>
            <a:r>
              <a:rPr lang="en-US" sz="2400" dirty="0">
                <a:latin typeface="Comic Sans MS" panose="030F0702030302020204" pitchFamily="66" charset="0"/>
              </a:rPr>
              <a:t> sessions are short!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There is approximately 20 minutes to visit the classrooms before the children go out to breaktime at 10.20am.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Please be mindful that the class teacher, and other members of staff in the classroom, remain responsible for the children whilst you are in the classroom.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Please ensure your child remains focused on their learning and on the expectations we have of their </a:t>
            </a:r>
            <a:r>
              <a:rPr lang="en-US" sz="2400" dirty="0" err="1">
                <a:latin typeface="Comic Sans MS" panose="030F0702030302020204" pitchFamily="66" charset="0"/>
              </a:rPr>
              <a:t>behaviours</a:t>
            </a:r>
            <a:r>
              <a:rPr lang="en-US" sz="2400" dirty="0">
                <a:latin typeface="Comic Sans MS" panose="030F0702030302020204" pitchFamily="66" charset="0"/>
              </a:rPr>
              <a:t> and attitudes whilst in class – which may well be tricky as they will be excited to see you!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3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762" y="826769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914400"/>
                </a:moveTo>
                <a:lnTo>
                  <a:pt x="0" y="0"/>
                </a:lnTo>
              </a:path>
            </a:pathLst>
          </a:custGeom>
          <a:ln w="19812">
            <a:solidFill>
              <a:srgbClr val="1CACE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152400"/>
            <a:ext cx="8686800" cy="6324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78270A-D8BA-4471-A953-20DC13237186}"/>
              </a:ext>
            </a:extLst>
          </p:cNvPr>
          <p:cNvSpPr txBox="1"/>
          <p:nvPr/>
        </p:nvSpPr>
        <p:spPr>
          <a:xfrm>
            <a:off x="152400" y="228600"/>
            <a:ext cx="2971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How do we teach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Maths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Mastery at Ditchling?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60" y="268843"/>
            <a:ext cx="946574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COHERENCE</a:t>
            </a:r>
            <a:r>
              <a:rPr lang="en-US"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 (BIG IDEA 1)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305" y="1374200"/>
            <a:ext cx="11707354" cy="578684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7621905" lvl="0" indent="0" algn="l" defTabSz="457200" rtl="0" eaLnBrk="1" fontAlgn="auto" latinLnBrk="0" hangingPunct="1">
              <a:lnSpc>
                <a:spcPct val="9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Lessons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4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broken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down </a:t>
            </a:r>
            <a:r>
              <a:rPr kumimoji="0" sz="24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into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small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connected </a:t>
            </a:r>
            <a:r>
              <a:rPr kumimoji="0" sz="24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steps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gradually </a:t>
            </a:r>
            <a:r>
              <a:rPr kumimoji="0" sz="24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unfold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concept, </a:t>
            </a: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providing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access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for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all </a:t>
            </a:r>
            <a:r>
              <a:rPr kumimoji="0" sz="24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children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leading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to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4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generalisation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4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4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ability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apply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range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contexts </a:t>
            </a:r>
            <a:r>
              <a:rPr kumimoji="0" sz="24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(NCETM,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lang="en-US" sz="2400" b="0" i="0" u="none" strike="noStrike" kern="1200" cap="none" spc="-1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7621905" lvl="0" indent="0" algn="l" defTabSz="457200" rtl="0" eaLnBrk="1" fontAlgn="auto" latinLnBrk="0" hangingPunct="1">
              <a:lnSpc>
                <a:spcPct val="9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</a:t>
            </a:r>
            <a:r>
              <a:rPr kumimoji="0" lang="en-GB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 use NCETM materials. The sequence of teaching is on the Maths page of the school website, and is also detailed on the Weekly Update.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3827145" marR="0" lvl="0" indent="0" algn="l" defTabSz="457200" rtl="0" eaLnBrk="1" fontAlgn="auto" latinLnBrk="0" hangingPunct="1">
              <a:lnSpc>
                <a:spcPct val="100000"/>
              </a:lnSpc>
              <a:spcBef>
                <a:spcPts val="20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40495-8F4A-4E52-930F-642B4C644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2286000"/>
            <a:ext cx="7688859" cy="21702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0"/>
            <a:ext cx="8793734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REPRESENTATION AND STRUCTURE</a:t>
            </a:r>
            <a:r>
              <a:rPr lang="en-US"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 (BIG IDEA 2)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7072" y="1585341"/>
            <a:ext cx="4625577" cy="276973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lvl="0" indent="-635" algn="ctr" defTabSz="457200" rtl="0" eaLnBrk="1" fontAlgn="auto" latinLnBrk="0" hangingPunct="1">
              <a:lnSpc>
                <a:spcPct val="9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Representations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used</a:t>
            </a:r>
            <a:r>
              <a:rPr kumimoji="0" sz="28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lessons </a:t>
            </a:r>
            <a:r>
              <a:rPr kumimoji="0" sz="2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expose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mathematical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structure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being</a:t>
            </a:r>
            <a:r>
              <a:rPr kumimoji="0" sz="2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taught,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aim 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being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students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do</a:t>
            </a:r>
            <a:r>
              <a:rPr kumimoji="0" sz="2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800" b="0" i="0" u="none" strike="noStrike" kern="1200" cap="none" spc="-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without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recourse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to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representation</a:t>
            </a:r>
            <a:r>
              <a:rPr kumimoji="0" sz="28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(NCETM,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481" y="4405950"/>
            <a:ext cx="3325286" cy="18439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18273" y="4602591"/>
            <a:ext cx="4218293" cy="17569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158" y="1732886"/>
            <a:ext cx="2994402" cy="168845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8304" y="1539239"/>
            <a:ext cx="3288792" cy="204360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22857" y="4189476"/>
            <a:ext cx="3221564" cy="23804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153" y="89458"/>
            <a:ext cx="7896747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MATHEMATICAL THINKING</a:t>
            </a:r>
            <a:r>
              <a:rPr lang="en-US"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 (BIG IDEA 3)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7157" y="1585341"/>
            <a:ext cx="8968740" cy="16046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065" marR="5080" lvl="0" indent="1270" algn="ctr" defTabSz="457200" rtl="0" eaLnBrk="1" fontAlgn="auto" latinLnBrk="0" hangingPunct="1">
              <a:lnSpc>
                <a:spcPct val="9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If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taught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ideas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understood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deeply,</a:t>
            </a:r>
            <a:r>
              <a:rPr kumimoji="0" sz="2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they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must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not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merely</a:t>
            </a: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</a:t>
            </a:r>
            <a:r>
              <a:rPr kumimoji="0" sz="28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passively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received</a:t>
            </a:r>
            <a:r>
              <a:rPr kumimoji="0" sz="2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but</a:t>
            </a:r>
            <a:r>
              <a:rPr kumimoji="0" sz="2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3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must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be</a:t>
            </a:r>
            <a:r>
              <a:rPr kumimoji="0" sz="2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worked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by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8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student: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thought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about,</a:t>
            </a: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reasoned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discussed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others </a:t>
            </a:r>
            <a:r>
              <a:rPr kumimoji="0" sz="2800" b="0" i="0" u="none" strike="noStrike" kern="1200" cap="none" spc="-3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(NCETM,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362" y="3603382"/>
            <a:ext cx="2131034" cy="20247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28491" y="3702811"/>
            <a:ext cx="2951480" cy="1869439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065" marR="5080" lvl="0" indent="1270" algn="ctr" defTabSz="457200" rtl="0" eaLnBrk="1" fontAlgn="auto" latinLnBrk="0" hangingPunct="1">
              <a:lnSpc>
                <a:spcPct val="90000"/>
              </a:lnSpc>
              <a:spcBef>
                <a:spcPts val="3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1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Each</a:t>
            </a:r>
            <a:r>
              <a:rPr kumimoji="0" sz="22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shape</a:t>
            </a:r>
            <a:r>
              <a:rPr kumimoji="0" sz="22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stands</a:t>
            </a:r>
            <a:r>
              <a:rPr kumimoji="0" sz="22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for</a:t>
            </a:r>
            <a:r>
              <a:rPr kumimoji="0" sz="22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 </a:t>
            </a:r>
            <a:r>
              <a:rPr kumimoji="0" sz="2200" b="0" i="1" u="none" strike="noStrike" kern="1200" cap="none" spc="-2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number.</a:t>
            </a:r>
            <a:r>
              <a:rPr kumimoji="0" sz="2200" b="0" i="1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numbers</a:t>
            </a:r>
            <a:r>
              <a:rPr kumimoji="0" sz="2200" b="0" i="1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3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shown </a:t>
            </a:r>
            <a:r>
              <a:rPr kumimoji="0" sz="22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are</a:t>
            </a:r>
            <a:r>
              <a:rPr kumimoji="0" sz="22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totals</a:t>
            </a:r>
            <a:r>
              <a:rPr kumimoji="0" sz="22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200" b="0" i="1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line</a:t>
            </a:r>
            <a:r>
              <a:rPr kumimoji="0" sz="22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 </a:t>
            </a:r>
            <a:r>
              <a:rPr kumimoji="0" sz="2200" b="0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four</a:t>
            </a:r>
            <a:r>
              <a:rPr kumimoji="0" sz="2200" b="0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numbers</a:t>
            </a:r>
            <a:r>
              <a:rPr kumimoji="0" sz="22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2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row</a:t>
            </a:r>
            <a:r>
              <a:rPr kumimoji="0" sz="22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or </a:t>
            </a:r>
            <a:r>
              <a:rPr kumimoji="0" sz="2200" b="0" i="1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column.</a:t>
            </a:r>
            <a:r>
              <a:rPr kumimoji="0" sz="220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Find</a:t>
            </a:r>
            <a:r>
              <a:rPr kumimoji="0" sz="220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1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remaining </a:t>
            </a:r>
            <a:r>
              <a:rPr kumimoji="0" sz="22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totals.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1443" y="3676396"/>
            <a:ext cx="4012719" cy="1270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69556" y="5028438"/>
            <a:ext cx="4144645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lvl="0" indent="0" algn="ctr" defTabSz="457200" rtl="0" eaLnBrk="1" fontAlgn="auto" latinLnBrk="0" hangingPunct="1">
              <a:lnSpc>
                <a:spcPts val="2380"/>
              </a:lnSpc>
              <a:spcBef>
                <a:spcPts val="3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From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information</a:t>
            </a:r>
            <a:r>
              <a:rPr kumimoji="0" sz="22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shown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 </a:t>
            </a:r>
            <a:r>
              <a:rPr kumimoji="0" sz="22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scales,</a:t>
            </a:r>
            <a:r>
              <a:rPr kumimoji="0" sz="22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can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you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work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out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which</a:t>
            </a:r>
            <a:r>
              <a:rPr kumimoji="0" sz="22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object </a:t>
            </a:r>
            <a:r>
              <a:rPr kumimoji="0" sz="22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weighs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least?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0" y="-76200"/>
            <a:ext cx="4347845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FLUENCY</a:t>
            </a:r>
            <a:r>
              <a:rPr lang="en-US"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 (BIG IDEA 4)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53595" y="1598203"/>
            <a:ext cx="5832076" cy="528042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7150" lvl="0" indent="0" algn="l" defTabSz="457200" rtl="0" eaLnBrk="1" fontAlgn="auto" latinLnBrk="0" hangingPunct="1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Quick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efficient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recall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facts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procedures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flexibility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move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between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different </a:t>
            </a:r>
            <a:r>
              <a:rPr kumimoji="0" sz="22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contexts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representations</a:t>
            </a:r>
            <a:r>
              <a:rPr kumimoji="0" sz="22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2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mathematics </a:t>
            </a:r>
            <a:r>
              <a:rPr kumimoji="0" sz="22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(NCETM,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62865" lvl="0" indent="0" algn="l" defTabSz="457200" rtl="0" eaLnBrk="1" fontAlgn="auto" latinLnBrk="0" hangingPunct="1">
              <a:lnSpc>
                <a:spcPct val="90000"/>
              </a:lnSpc>
              <a:spcBef>
                <a:spcPts val="14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2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National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Curriculum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states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that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pupils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should </a:t>
            </a:r>
            <a:r>
              <a:rPr kumimoji="0" sz="22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become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fluent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fundamentals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2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mathematics </a:t>
            </a:r>
            <a:r>
              <a:rPr kumimoji="0" sz="2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through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varied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and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frequent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practice.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While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part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2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about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knowing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key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mathematical </a:t>
            </a:r>
            <a:r>
              <a:rPr kumimoji="0" sz="2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facts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recalling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them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efficiently,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fluency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means </a:t>
            </a:r>
            <a:r>
              <a:rPr kumimoji="0" sz="22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so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much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more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than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this.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  <a:p>
            <a:pPr marL="12700" marR="5080" lvl="0" indent="0" algn="l" defTabSz="457200" rtl="0" eaLnBrk="1" fontAlgn="auto" latinLnBrk="0" hangingPunct="1">
              <a:lnSpc>
                <a:spcPct val="90000"/>
              </a:lnSpc>
              <a:spcBef>
                <a:spcPts val="1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Fluency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gives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pupils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ability</a:t>
            </a:r>
            <a:r>
              <a:rPr kumimoji="0" sz="2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delve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deeper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into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maths;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to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number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sense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choose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most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appropriate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method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for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task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hand;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</a:t>
            </a: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able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apply</a:t>
            </a: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skill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multiple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contexts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(Third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Space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Learning,</a:t>
            </a:r>
            <a:r>
              <a:rPr kumimoji="0" sz="22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878AC-74C6-486C-8672-C35FE493F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19" y="3886200"/>
            <a:ext cx="3816374" cy="2412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BC6B51-586A-43C3-A771-C09B4EA1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29" y="381000"/>
            <a:ext cx="4592398" cy="31527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262309"/>
            <a:ext cx="8382000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VARIATION</a:t>
            </a:r>
            <a:r>
              <a:rPr lang="en-US" sz="5000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omic Sans MS" panose="030F0702030302020204" pitchFamily="66" charset="0"/>
                <a:cs typeface="Calibri"/>
              </a:rPr>
              <a:t> (BIG IDEA 5)</a:t>
            </a:r>
            <a:endParaRPr sz="50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332" y="1368044"/>
            <a:ext cx="11233785" cy="20377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065" marR="5080" lvl="0" indent="4445" algn="ctr" defTabSz="457200" rtl="0" eaLnBrk="1" fontAlgn="auto" latinLnBrk="0" hangingPunct="1">
              <a:lnSpc>
                <a:spcPct val="9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Variation</a:t>
            </a: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twofold.</a:t>
            </a:r>
            <a:r>
              <a:rPr kumimoji="0" sz="2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firstly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about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how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teacher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represents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concept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being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taught, </a:t>
            </a:r>
            <a:r>
              <a:rPr kumimoji="0" sz="24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often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in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more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than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one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way,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draw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attention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critical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aspects,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develop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deep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holistic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understanding.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It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also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about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0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sequencing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of</a:t>
            </a:r>
            <a:r>
              <a:rPr kumimoji="0" sz="24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episodes,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activities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exercises </a:t>
            </a:r>
            <a:r>
              <a:rPr kumimoji="0" sz="24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used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within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lesson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follow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up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practice,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paying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attention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what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is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kept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same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 </a:t>
            </a:r>
            <a:r>
              <a:rPr kumimoji="0" sz="2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what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changes,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connect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the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mathematics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draw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attention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to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mathematical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relationships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and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structure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(NCETM,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</a:rPr>
              <a:t>2019).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363" y="3706367"/>
            <a:ext cx="3145790" cy="923925"/>
          </a:xfrm>
          <a:prstGeom prst="rect">
            <a:avLst/>
          </a:prstGeom>
          <a:ln w="57911">
            <a:solidFill>
              <a:srgbClr val="92D05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35255" marR="127635" lvl="0" indent="-2540" algn="ctr" defTabSz="4572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blue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flowers.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many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altogether?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8432" y="3706367"/>
            <a:ext cx="3145790" cy="1201420"/>
          </a:xfrm>
          <a:prstGeom prst="rect">
            <a:avLst/>
          </a:prstGeom>
          <a:ln w="57911">
            <a:solidFill>
              <a:srgbClr val="FFC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42240" marR="133985" lvl="0" indent="0" algn="ctr" defTabSz="4572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flowers;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some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</a:t>
            </a:r>
            <a:r>
              <a:rPr kumimoji="0" sz="1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some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blue.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</a:t>
            </a:r>
            <a:r>
              <a:rPr kumimoji="0" sz="1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three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them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red,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many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are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blue?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66531" y="3729228"/>
            <a:ext cx="3782695" cy="1201420"/>
          </a:xfrm>
          <a:prstGeom prst="rect">
            <a:avLst/>
          </a:prstGeom>
          <a:ln w="57911">
            <a:solidFill>
              <a:srgbClr val="FF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18745" marR="112395" lvl="0" indent="0" algn="ctr" defTabSz="4572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flowers;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some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</a:t>
            </a:r>
            <a:r>
              <a:rPr kumimoji="0" sz="1800" b="0" i="0" u="none" strike="noStrike" kern="1200" cap="none" spc="-2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some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blue.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two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more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blue</a:t>
            </a:r>
            <a:r>
              <a:rPr kumimoji="0" sz="1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flowers,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how </a:t>
            </a:r>
            <a:r>
              <a:rPr kumimoji="0" sz="1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many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</a:t>
            </a:r>
            <a:r>
              <a:rPr kumimoji="0" sz="1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colour?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869" y="4927600"/>
            <a:ext cx="2019300" cy="15748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99459" y="5207508"/>
            <a:ext cx="4358640" cy="10835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6823" y="5091682"/>
            <a:ext cx="3605783" cy="16764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NCETM NCP (G) PowerPoint Template Theme">
  <a:themeElements>
    <a:clrScheme name="NCETM 2023-24">
      <a:dk1>
        <a:srgbClr val="595958"/>
      </a:dk1>
      <a:lt1>
        <a:sysClr val="window" lastClr="FFFFFF"/>
      </a:lt1>
      <a:dk2>
        <a:srgbClr val="595958"/>
      </a:dk2>
      <a:lt2>
        <a:srgbClr val="FFFFFF"/>
      </a:lt2>
      <a:accent1>
        <a:srgbClr val="347574"/>
      </a:accent1>
      <a:accent2>
        <a:srgbClr val="FBF5D4"/>
      </a:accent2>
      <a:accent3>
        <a:srgbClr val="347574"/>
      </a:accent3>
      <a:accent4>
        <a:srgbClr val="972742"/>
      </a:accent4>
      <a:accent5>
        <a:srgbClr val="FBBA33"/>
      </a:accent5>
      <a:accent6>
        <a:srgbClr val="82C6B4"/>
      </a:accent6>
      <a:hlink>
        <a:srgbClr val="0070C0"/>
      </a:hlink>
      <a:folHlink>
        <a:srgbClr val="00B0F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NCETM NCP (W) PowerPoint Template Theme">
  <a:themeElements>
    <a:clrScheme name="Custom 2">
      <a:dk1>
        <a:srgbClr val="0B4F73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Custom 7">
      <a:dk1>
        <a:srgbClr val="585858"/>
      </a:dk1>
      <a:lt1>
        <a:srgbClr val="FFFFFF"/>
      </a:lt1>
      <a:dk2>
        <a:srgbClr val="006666"/>
      </a:dk2>
      <a:lt2>
        <a:srgbClr val="5F5F5F"/>
      </a:lt2>
      <a:accent1>
        <a:srgbClr val="585858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B0F0"/>
      </a:hlink>
      <a:folHlink>
        <a:srgbClr val="B2B2B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0B4F73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11075</TotalTime>
  <Words>1518</Words>
  <Application>Microsoft Office PowerPoint</Application>
  <PresentationFormat>Widescreen</PresentationFormat>
  <Paragraphs>146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Century Gothic</vt:lpstr>
      <vt:lpstr>Comic Sans MS</vt:lpstr>
      <vt:lpstr>Garamond</vt:lpstr>
      <vt:lpstr>Myriad Pro</vt:lpstr>
      <vt:lpstr>Organic</vt:lpstr>
      <vt:lpstr>NCETM NCP (G) PowerPoint Template Theme</vt:lpstr>
      <vt:lpstr>1_NCETM NCP (W) PowerPoint Template Theme</vt:lpstr>
      <vt:lpstr>Custom Design</vt:lpstr>
      <vt:lpstr>PowerPoint Presentation</vt:lpstr>
      <vt:lpstr>THE ESSENCE OF MATHS TEACHING FOR MASTERY</vt:lpstr>
      <vt:lpstr>THE ESSENCE OF MATHS TEACHING FOR MASTERY</vt:lpstr>
      <vt:lpstr>PowerPoint Presentation</vt:lpstr>
      <vt:lpstr>COHERENCE (BIG IDEA 1)</vt:lpstr>
      <vt:lpstr>REPRESENTATION AND STRUCTURE (BIG IDEA 2)</vt:lpstr>
      <vt:lpstr>MATHEMATICAL THINKING (BIG IDEA 3)</vt:lpstr>
      <vt:lpstr>FLUENCY (BIG IDEA 4)</vt:lpstr>
      <vt:lpstr>VARIATION (BIG IDEA 5)</vt:lpstr>
      <vt:lpstr>ANOTHER ASPECT OF MASTERY: CONCRETE – PICTORIAL – ABSTRACT</vt:lpstr>
      <vt:lpstr>CPA</vt:lpstr>
      <vt:lpstr>CPA – CONCRETE STEP</vt:lpstr>
      <vt:lpstr>PowerPoint Presentation</vt:lpstr>
      <vt:lpstr>CPA – PICTORIAL STEP</vt:lpstr>
      <vt:lpstr>EXAMPLES OF MODELS AND DIAGRAMS</vt:lpstr>
      <vt:lpstr>CPA – ABSTRACT STEP</vt:lpstr>
      <vt:lpstr>ALTHOUGH WE’VE OUTLINED CPA AS THREE DISTINCT STAGES, THE TEACHERS WILL GO BACK AND FORTH BETWEEN EACH STAGE TO REINFORCE CONCEPTS.</vt:lpstr>
      <vt:lpstr>Addition and Subtraction: The learning trajectory</vt:lpstr>
      <vt:lpstr>Intelligent practice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Mastery parents' information evening 2019  St Michael’s C of E Primary School Thank you for coming</dc:title>
  <dc:creator>Matthew LINDARS</dc:creator>
  <cp:lastModifiedBy>Jane Sayers</cp:lastModifiedBy>
  <cp:revision>36</cp:revision>
  <cp:lastPrinted>2025-01-08T10:10:40Z</cp:lastPrinted>
  <dcterms:created xsi:type="dcterms:W3CDTF">2025-01-07T19:16:31Z</dcterms:created>
  <dcterms:modified xsi:type="dcterms:W3CDTF">2025-10-07T07:35:57Z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2025-01-07T00:00:00Z</vt:filetime>
  </property>
  <property fmtid="{D5CDD505-2E9C-101B-9397-08002B2CF9AE}" pid="5" name="Producer">
    <vt:lpwstr>Microsoft® PowerPoint® 2016</vt:lpwstr>
  </property>
</Properties>
</file>